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340" r:id="rId2"/>
    <p:sldId id="384" r:id="rId3"/>
    <p:sldId id="383" r:id="rId4"/>
    <p:sldId id="394" r:id="rId5"/>
    <p:sldId id="344" r:id="rId6"/>
    <p:sldId id="331" r:id="rId7"/>
    <p:sldId id="299" r:id="rId8"/>
    <p:sldId id="348" r:id="rId9"/>
    <p:sldId id="350" r:id="rId10"/>
    <p:sldId id="353" r:id="rId11"/>
    <p:sldId id="282" r:id="rId12"/>
    <p:sldId id="389" r:id="rId13"/>
    <p:sldId id="370" r:id="rId14"/>
    <p:sldId id="365" r:id="rId15"/>
    <p:sldId id="367" r:id="rId16"/>
    <p:sldId id="373" r:id="rId17"/>
    <p:sldId id="358" r:id="rId18"/>
    <p:sldId id="338" r:id="rId19"/>
    <p:sldId id="364" r:id="rId20"/>
    <p:sldId id="374" r:id="rId21"/>
    <p:sldId id="399" r:id="rId22"/>
    <p:sldId id="397" r:id="rId23"/>
    <p:sldId id="400" r:id="rId24"/>
    <p:sldId id="401" r:id="rId25"/>
    <p:sldId id="396" r:id="rId26"/>
    <p:sldId id="352" r:id="rId27"/>
    <p:sldId id="402" r:id="rId28"/>
    <p:sldId id="359" r:id="rId29"/>
    <p:sldId id="357" r:id="rId30"/>
    <p:sldId id="385" r:id="rId31"/>
    <p:sldId id="382" r:id="rId32"/>
    <p:sldId id="398" r:id="rId33"/>
    <p:sldId id="369" r:id="rId34"/>
  </p:sldIdLst>
  <p:sldSz cx="9144000" cy="5143500" type="screen16x9"/>
  <p:notesSz cx="9874250" cy="6797675"/>
  <p:custDataLst>
    <p:tags r:id="rId37"/>
  </p:custDataLst>
  <p:defaultTextStyle>
    <a:defPPr>
      <a:defRPr lang="de-DE"/>
    </a:defPPr>
    <a:lvl1pPr marL="0" algn="l" defTabSz="779227" rtl="0" eaLnBrk="1" latinLnBrk="0" hangingPunct="1">
      <a:defRPr sz="1600" kern="1200">
        <a:solidFill>
          <a:schemeClr val="tx1"/>
        </a:solidFill>
        <a:latin typeface="+mn-lt"/>
        <a:ea typeface="+mn-ea"/>
        <a:cs typeface="+mn-cs"/>
      </a:defRPr>
    </a:lvl1pPr>
    <a:lvl2pPr marL="389613" algn="l" defTabSz="779227" rtl="0" eaLnBrk="1" latinLnBrk="0" hangingPunct="1">
      <a:defRPr sz="1600" kern="1200">
        <a:solidFill>
          <a:schemeClr val="tx1"/>
        </a:solidFill>
        <a:latin typeface="+mn-lt"/>
        <a:ea typeface="+mn-ea"/>
        <a:cs typeface="+mn-cs"/>
      </a:defRPr>
    </a:lvl2pPr>
    <a:lvl3pPr marL="779227" algn="l" defTabSz="779227" rtl="0" eaLnBrk="1" latinLnBrk="0" hangingPunct="1">
      <a:defRPr sz="1600" kern="1200">
        <a:solidFill>
          <a:schemeClr val="tx1"/>
        </a:solidFill>
        <a:latin typeface="+mn-lt"/>
        <a:ea typeface="+mn-ea"/>
        <a:cs typeface="+mn-cs"/>
      </a:defRPr>
    </a:lvl3pPr>
    <a:lvl4pPr marL="1168840" algn="l" defTabSz="779227" rtl="0" eaLnBrk="1" latinLnBrk="0" hangingPunct="1">
      <a:defRPr sz="1600" kern="1200">
        <a:solidFill>
          <a:schemeClr val="tx1"/>
        </a:solidFill>
        <a:latin typeface="+mn-lt"/>
        <a:ea typeface="+mn-ea"/>
        <a:cs typeface="+mn-cs"/>
      </a:defRPr>
    </a:lvl4pPr>
    <a:lvl5pPr marL="1558454" algn="l" defTabSz="779227" rtl="0" eaLnBrk="1" latinLnBrk="0" hangingPunct="1">
      <a:defRPr sz="1600" kern="1200">
        <a:solidFill>
          <a:schemeClr val="tx1"/>
        </a:solidFill>
        <a:latin typeface="+mn-lt"/>
        <a:ea typeface="+mn-ea"/>
        <a:cs typeface="+mn-cs"/>
      </a:defRPr>
    </a:lvl5pPr>
    <a:lvl6pPr marL="1948067" algn="l" defTabSz="779227" rtl="0" eaLnBrk="1" latinLnBrk="0" hangingPunct="1">
      <a:defRPr sz="1600" kern="1200">
        <a:solidFill>
          <a:schemeClr val="tx1"/>
        </a:solidFill>
        <a:latin typeface="+mn-lt"/>
        <a:ea typeface="+mn-ea"/>
        <a:cs typeface="+mn-cs"/>
      </a:defRPr>
    </a:lvl6pPr>
    <a:lvl7pPr marL="2337681" algn="l" defTabSz="779227" rtl="0" eaLnBrk="1" latinLnBrk="0" hangingPunct="1">
      <a:defRPr sz="1600" kern="1200">
        <a:solidFill>
          <a:schemeClr val="tx1"/>
        </a:solidFill>
        <a:latin typeface="+mn-lt"/>
        <a:ea typeface="+mn-ea"/>
        <a:cs typeface="+mn-cs"/>
      </a:defRPr>
    </a:lvl7pPr>
    <a:lvl8pPr marL="2727295" algn="l" defTabSz="779227" rtl="0" eaLnBrk="1" latinLnBrk="0" hangingPunct="1">
      <a:defRPr sz="1600" kern="1200">
        <a:solidFill>
          <a:schemeClr val="tx1"/>
        </a:solidFill>
        <a:latin typeface="+mn-lt"/>
        <a:ea typeface="+mn-ea"/>
        <a:cs typeface="+mn-cs"/>
      </a:defRPr>
    </a:lvl8pPr>
    <a:lvl9pPr marL="3116909" algn="l" defTabSz="779227"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9416F5-8F78-4A13-8090-AFE3B23FA96A}">
          <p14:sldIdLst>
            <p14:sldId id="340"/>
            <p14:sldId id="384"/>
            <p14:sldId id="383"/>
            <p14:sldId id="394"/>
            <p14:sldId id="344"/>
            <p14:sldId id="331"/>
            <p14:sldId id="299"/>
            <p14:sldId id="348"/>
            <p14:sldId id="350"/>
            <p14:sldId id="353"/>
            <p14:sldId id="282"/>
            <p14:sldId id="389"/>
            <p14:sldId id="370"/>
            <p14:sldId id="365"/>
            <p14:sldId id="367"/>
            <p14:sldId id="373"/>
            <p14:sldId id="358"/>
            <p14:sldId id="338"/>
            <p14:sldId id="364"/>
            <p14:sldId id="374"/>
            <p14:sldId id="399"/>
            <p14:sldId id="397"/>
            <p14:sldId id="400"/>
            <p14:sldId id="401"/>
            <p14:sldId id="396"/>
          </p14:sldIdLst>
        </p14:section>
        <p14:section name="Backup" id="{83AC79CA-8367-4C84-992F-FC932AC0CAF7}">
          <p14:sldIdLst>
            <p14:sldId id="352"/>
            <p14:sldId id="402"/>
            <p14:sldId id="359"/>
            <p14:sldId id="357"/>
            <p14:sldId id="385"/>
            <p14:sldId id="382"/>
            <p14:sldId id="398"/>
            <p14:sldId id="3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C4C4"/>
    <a:srgbClr val="F2F2F2"/>
    <a:srgbClr val="FFFF8F"/>
    <a:srgbClr val="FFFFD9"/>
    <a:srgbClr val="911919"/>
    <a:srgbClr val="FFFFFF"/>
    <a:srgbClr val="412D63"/>
    <a:srgbClr val="5DA62B"/>
    <a:srgbClr val="69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1860" autoAdjust="0"/>
  </p:normalViewPr>
  <p:slideViewPr>
    <p:cSldViewPr snapToObjects="1" showGuides="1">
      <p:cViewPr>
        <p:scale>
          <a:sx n="125" d="100"/>
          <a:sy n="125" d="100"/>
        </p:scale>
        <p:origin x="-1458" y="-108"/>
      </p:cViewPr>
      <p:guideLst>
        <p:guide orient="horz" pos="645"/>
        <p:guide orient="horz" pos="2958"/>
        <p:guide orient="horz" pos="1733"/>
        <p:guide orient="horz" pos="1869"/>
        <p:guide orient="horz" pos="1461"/>
        <p:guide orient="horz" pos="1325"/>
        <p:guide orient="horz" pos="2278"/>
        <p:guide orient="horz" pos="2142"/>
        <p:guide pos="272"/>
        <p:guide pos="5488"/>
        <p:guide pos="1474"/>
        <p:guide pos="1610"/>
        <p:guide pos="4150"/>
        <p:guide pos="4286"/>
        <p:guide pos="2812"/>
        <p:guide pos="2948"/>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113" d="100"/>
          <a:sy n="113" d="100"/>
        </p:scale>
        <p:origin x="-2178" y="-102"/>
      </p:cViewPr>
      <p:guideLst>
        <p:guide orient="horz" pos="680"/>
        <p:guide orient="horz" pos="3139"/>
        <p:guide orient="horz" pos="3715"/>
        <p:guide pos="269"/>
        <p:guide pos="5951"/>
        <p:guide pos="4188"/>
        <p:guide pos="40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06326662643879"/>
          <c:y val="6.153065766427155E-2"/>
          <c:w val="0.74638957604275413"/>
          <c:h val="0.55484895167956716"/>
        </c:manualLayout>
      </c:layout>
      <c:lineChart>
        <c:grouping val="standard"/>
        <c:varyColors val="0"/>
        <c:ser>
          <c:idx val="0"/>
          <c:order val="0"/>
          <c:tx>
            <c:strRef>
              <c:f>Sheet1!$B$1</c:f>
              <c:strCache>
                <c:ptCount val="1"/>
                <c:pt idx="0">
                  <c:v>Series 1</c:v>
                </c:pt>
              </c:strCache>
            </c:strRef>
          </c:tx>
          <c:spPr>
            <a:ln>
              <a:solidFill>
                <a:srgbClr val="412D63"/>
              </a:solidFill>
            </a:ln>
          </c:spPr>
          <c:marker>
            <c:spPr>
              <a:solidFill>
                <a:srgbClr val="412D63"/>
              </a:solidFill>
              <a:ln>
                <a:solidFill>
                  <a:srgbClr val="412D63"/>
                </a:solidFill>
              </a:ln>
            </c:spPr>
          </c:marker>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1.2</c:v>
                </c:pt>
                <c:pt idx="1">
                  <c:v>1.4</c:v>
                </c:pt>
                <c:pt idx="2">
                  <c:v>1.3</c:v>
                </c:pt>
                <c:pt idx="3">
                  <c:v>1.1000000000000001</c:v>
                </c:pt>
                <c:pt idx="4">
                  <c:v>1.45</c:v>
                </c:pt>
                <c:pt idx="5">
                  <c:v>2.7</c:v>
                </c:pt>
              </c:numCache>
            </c:numRef>
          </c:val>
          <c:smooth val="0"/>
        </c:ser>
        <c:dLbls>
          <c:showLegendKey val="0"/>
          <c:showVal val="0"/>
          <c:showCatName val="0"/>
          <c:showSerName val="0"/>
          <c:showPercent val="0"/>
          <c:showBubbleSize val="0"/>
        </c:dLbls>
        <c:marker val="1"/>
        <c:smooth val="0"/>
        <c:axId val="129246720"/>
        <c:axId val="129253376"/>
      </c:lineChart>
      <c:catAx>
        <c:axId val="129246720"/>
        <c:scaling>
          <c:orientation val="minMax"/>
        </c:scaling>
        <c:delete val="0"/>
        <c:axPos val="b"/>
        <c:title>
          <c:tx>
            <c:rich>
              <a:bodyPr/>
              <a:lstStyle/>
              <a:p>
                <a:pPr>
                  <a:defRPr sz="1100">
                    <a:solidFill>
                      <a:srgbClr val="412D63"/>
                    </a:solidFill>
                  </a:defRPr>
                </a:pPr>
                <a:r>
                  <a:rPr lang="de-DE" sz="1100" dirty="0" err="1" smtClean="0">
                    <a:solidFill>
                      <a:srgbClr val="412D63"/>
                    </a:solidFill>
                  </a:rPr>
                  <a:t>Execution</a:t>
                </a:r>
                <a:r>
                  <a:rPr lang="de-DE" sz="1100" baseline="0" dirty="0" smtClean="0">
                    <a:solidFill>
                      <a:srgbClr val="412D63"/>
                    </a:solidFill>
                  </a:rPr>
                  <a:t> Nr.</a:t>
                </a:r>
                <a:endParaRPr lang="en-US" sz="1100" dirty="0">
                  <a:solidFill>
                    <a:srgbClr val="412D63"/>
                  </a:solidFill>
                </a:endParaRPr>
              </a:p>
            </c:rich>
          </c:tx>
          <c:layout/>
          <c:overlay val="0"/>
        </c:title>
        <c:numFmt formatCode="General" sourceLinked="1"/>
        <c:majorTickMark val="out"/>
        <c:minorTickMark val="none"/>
        <c:tickLblPos val="nextTo"/>
        <c:txPr>
          <a:bodyPr/>
          <a:lstStyle/>
          <a:p>
            <a:pPr>
              <a:defRPr sz="1200">
                <a:solidFill>
                  <a:srgbClr val="412D63"/>
                </a:solidFill>
              </a:defRPr>
            </a:pPr>
            <a:endParaRPr lang="de-DE"/>
          </a:p>
        </c:txPr>
        <c:crossAx val="129253376"/>
        <c:crosses val="autoZero"/>
        <c:auto val="1"/>
        <c:lblAlgn val="ctr"/>
        <c:lblOffset val="100"/>
        <c:noMultiLvlLbl val="0"/>
      </c:catAx>
      <c:valAx>
        <c:axId val="129253376"/>
        <c:scaling>
          <c:orientation val="minMax"/>
        </c:scaling>
        <c:delete val="0"/>
        <c:axPos val="l"/>
        <c:majorGridlines/>
        <c:title>
          <c:tx>
            <c:rich>
              <a:bodyPr rot="-5400000" vert="horz"/>
              <a:lstStyle/>
              <a:p>
                <a:pPr>
                  <a:defRPr sz="1100">
                    <a:solidFill>
                      <a:srgbClr val="412D63"/>
                    </a:solidFill>
                  </a:defRPr>
                </a:pPr>
                <a:r>
                  <a:rPr lang="en-US" sz="1100" dirty="0" smtClean="0">
                    <a:solidFill>
                      <a:srgbClr val="412D63"/>
                    </a:solidFill>
                  </a:rPr>
                  <a:t>Response Time [s]</a:t>
                </a:r>
                <a:endParaRPr lang="en-US" sz="1100" dirty="0">
                  <a:solidFill>
                    <a:srgbClr val="412D63"/>
                  </a:solidFill>
                </a:endParaRPr>
              </a:p>
            </c:rich>
          </c:tx>
          <c:layout>
            <c:manualLayout>
              <c:xMode val="edge"/>
              <c:yMode val="edge"/>
              <c:x val="1.6450152153113354E-2"/>
              <c:y val="1.5609813865275563E-2"/>
            </c:manualLayout>
          </c:layout>
          <c:overlay val="0"/>
        </c:title>
        <c:numFmt formatCode="General" sourceLinked="1"/>
        <c:majorTickMark val="out"/>
        <c:minorTickMark val="none"/>
        <c:tickLblPos val="nextTo"/>
        <c:txPr>
          <a:bodyPr/>
          <a:lstStyle/>
          <a:p>
            <a:pPr>
              <a:defRPr sz="1200">
                <a:solidFill>
                  <a:srgbClr val="412D63"/>
                </a:solidFill>
              </a:defRPr>
            </a:pPr>
            <a:endParaRPr lang="de-DE"/>
          </a:p>
        </c:txPr>
        <c:crossAx val="129246720"/>
        <c:crosses val="autoZero"/>
        <c:crossBetween val="between"/>
      </c:valAx>
    </c:plotArea>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CFDE6-B21F-4C4F-99E9-D7FF12F9754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68ADCE0-927C-4B12-B972-359A7CEE0C42}">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Anforderungen</a:t>
          </a:r>
          <a:endParaRPr lang="en-US" sz="1100" dirty="0">
            <a:solidFill>
              <a:srgbClr val="412D63"/>
            </a:solidFill>
          </a:endParaRPr>
        </a:p>
      </dgm:t>
    </dgm:pt>
    <dgm:pt modelId="{E956D9A5-6B51-498A-8E02-B7BB187299C7}" type="parTrans" cxnId="{36AD8DB3-D239-4F33-82EE-C8D3A42E13C6}">
      <dgm:prSet/>
      <dgm:spPr/>
      <dgm:t>
        <a:bodyPr/>
        <a:lstStyle/>
        <a:p>
          <a:endParaRPr lang="en-US" sz="1100"/>
        </a:p>
      </dgm:t>
    </dgm:pt>
    <dgm:pt modelId="{05D97DBB-98A6-4FE8-8D36-9FC32CF2475D}" type="sibTrans" cxnId="{36AD8DB3-D239-4F33-82EE-C8D3A42E13C6}">
      <dgm:prSet/>
      <dgm:spPr>
        <a:solidFill>
          <a:srgbClr val="412D63"/>
        </a:solidFill>
      </dgm:spPr>
      <dgm:t>
        <a:bodyPr/>
        <a:lstStyle/>
        <a:p>
          <a:endParaRPr lang="en-US" sz="1100"/>
        </a:p>
      </dgm:t>
    </dgm:pt>
    <dgm:pt modelId="{C0B36F0C-BFA1-4722-8AA5-69F344C8E41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Entwurf</a:t>
          </a:r>
          <a:endParaRPr lang="en-US" sz="1100" dirty="0">
            <a:solidFill>
              <a:srgbClr val="412D63"/>
            </a:solidFill>
          </a:endParaRPr>
        </a:p>
      </dgm:t>
    </dgm:pt>
    <dgm:pt modelId="{7BE3E888-FE4F-4AF0-BD7D-2324AAD5D9C3}" type="parTrans" cxnId="{598337E4-CD72-4367-A705-1BA2BAA50BF1}">
      <dgm:prSet/>
      <dgm:spPr/>
      <dgm:t>
        <a:bodyPr/>
        <a:lstStyle/>
        <a:p>
          <a:endParaRPr lang="en-US" sz="1100"/>
        </a:p>
      </dgm:t>
    </dgm:pt>
    <dgm:pt modelId="{D6E58E3E-0FBE-4EFF-865A-9C6FDB048E32}" type="sibTrans" cxnId="{598337E4-CD72-4367-A705-1BA2BAA50BF1}">
      <dgm:prSet/>
      <dgm:spPr/>
      <dgm:t>
        <a:bodyPr/>
        <a:lstStyle/>
        <a:p>
          <a:endParaRPr lang="en-US" sz="1100"/>
        </a:p>
      </dgm:t>
    </dgm:pt>
    <dgm:pt modelId="{22ED8A93-2DB8-4758-8C7A-EF5D549D1E5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Entwicklung</a:t>
          </a:r>
          <a:endParaRPr lang="en-US" sz="1100" dirty="0">
            <a:solidFill>
              <a:srgbClr val="412D63"/>
            </a:solidFill>
          </a:endParaRPr>
        </a:p>
      </dgm:t>
    </dgm:pt>
    <dgm:pt modelId="{A9744A18-3AC0-426C-AED8-0FA90B500848}" type="parTrans" cxnId="{1304D1E5-1F43-42FE-B532-1FDCD0EC8B02}">
      <dgm:prSet/>
      <dgm:spPr/>
      <dgm:t>
        <a:bodyPr/>
        <a:lstStyle/>
        <a:p>
          <a:endParaRPr lang="en-US" sz="1100"/>
        </a:p>
      </dgm:t>
    </dgm:pt>
    <dgm:pt modelId="{C7C683C1-EA61-4366-B406-7992DDAA34E8}" type="sibTrans" cxnId="{1304D1E5-1F43-42FE-B532-1FDCD0EC8B02}">
      <dgm:prSet/>
      <dgm:spPr/>
      <dgm:t>
        <a:bodyPr/>
        <a:lstStyle/>
        <a:p>
          <a:endParaRPr lang="en-US" sz="1100"/>
        </a:p>
      </dgm:t>
    </dgm:pt>
    <dgm:pt modelId="{2CE30372-A0BB-463F-BC80-533D64CD9AD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Test</a:t>
          </a:r>
          <a:endParaRPr lang="en-US" sz="1100" dirty="0">
            <a:solidFill>
              <a:srgbClr val="412D63"/>
            </a:solidFill>
          </a:endParaRPr>
        </a:p>
      </dgm:t>
    </dgm:pt>
    <dgm:pt modelId="{38D95592-340E-4683-8D07-5A37E7E1AA97}" type="parTrans" cxnId="{5893295D-C7BC-40B8-90F0-2CFD3AD28C90}">
      <dgm:prSet/>
      <dgm:spPr/>
      <dgm:t>
        <a:bodyPr/>
        <a:lstStyle/>
        <a:p>
          <a:endParaRPr lang="en-US" sz="1100"/>
        </a:p>
      </dgm:t>
    </dgm:pt>
    <dgm:pt modelId="{D7802E16-D88A-4BDE-8879-72C3F5210F05}" type="sibTrans" cxnId="{5893295D-C7BC-40B8-90F0-2CFD3AD28C90}">
      <dgm:prSet/>
      <dgm:spPr/>
      <dgm:t>
        <a:bodyPr/>
        <a:lstStyle/>
        <a:p>
          <a:endParaRPr lang="en-US" sz="1100"/>
        </a:p>
      </dgm:t>
    </dgm:pt>
    <dgm:pt modelId="{205D1C3C-E531-4513-804C-D38CED82C931}">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1100" dirty="0" smtClean="0">
              <a:solidFill>
                <a:srgbClr val="412D63"/>
              </a:solidFill>
            </a:rPr>
            <a:t>Betrieb</a:t>
          </a:r>
          <a:endParaRPr lang="en-US" sz="1100" dirty="0">
            <a:solidFill>
              <a:srgbClr val="412D63"/>
            </a:solidFill>
          </a:endParaRPr>
        </a:p>
      </dgm:t>
    </dgm:pt>
    <dgm:pt modelId="{84B0F2FB-C968-4114-80BF-98BEA254FD61}" type="parTrans" cxnId="{90E76EA9-D108-4C51-B023-033BBF2BCCF0}">
      <dgm:prSet/>
      <dgm:spPr/>
      <dgm:t>
        <a:bodyPr/>
        <a:lstStyle/>
        <a:p>
          <a:endParaRPr lang="en-US" sz="1100"/>
        </a:p>
      </dgm:t>
    </dgm:pt>
    <dgm:pt modelId="{CB16ACDF-54CD-4CEE-977E-8F69ABFEE281}" type="sibTrans" cxnId="{90E76EA9-D108-4C51-B023-033BBF2BCCF0}">
      <dgm:prSet/>
      <dgm:spPr/>
      <dgm:t>
        <a:bodyPr/>
        <a:lstStyle/>
        <a:p>
          <a:endParaRPr lang="en-US" sz="1100"/>
        </a:p>
      </dgm:t>
    </dgm:pt>
    <dgm:pt modelId="{FC058B36-63FB-4B3A-A85B-90E2324A0346}" type="pres">
      <dgm:prSet presAssocID="{DF0CFDE6-B21F-4C4F-99E9-D7FF12F97543}" presName="Name0" presStyleCnt="0">
        <dgm:presLayoutVars>
          <dgm:dir/>
          <dgm:resizeHandles val="exact"/>
        </dgm:presLayoutVars>
      </dgm:prSet>
      <dgm:spPr/>
      <dgm:t>
        <a:bodyPr/>
        <a:lstStyle/>
        <a:p>
          <a:endParaRPr lang="en-US"/>
        </a:p>
      </dgm:t>
    </dgm:pt>
    <dgm:pt modelId="{240B38F6-1A81-40E1-ABDF-DD9CEAA11585}" type="pres">
      <dgm:prSet presAssocID="{DF0CFDE6-B21F-4C4F-99E9-D7FF12F97543}" presName="cycle" presStyleCnt="0"/>
      <dgm:spPr/>
    </dgm:pt>
    <dgm:pt modelId="{9C4030C9-9CE9-41B2-8BD4-C36C9889918F}" type="pres">
      <dgm:prSet presAssocID="{968ADCE0-927C-4B12-B972-359A7CEE0C42}" presName="nodeFirstNode" presStyleLbl="node1" presStyleIdx="0" presStyleCnt="5" custScaleX="152629">
        <dgm:presLayoutVars>
          <dgm:bulletEnabled val="1"/>
        </dgm:presLayoutVars>
      </dgm:prSet>
      <dgm:spPr/>
      <dgm:t>
        <a:bodyPr/>
        <a:lstStyle/>
        <a:p>
          <a:endParaRPr lang="en-US"/>
        </a:p>
      </dgm:t>
    </dgm:pt>
    <dgm:pt modelId="{4058A633-2AB3-4EEA-A7C2-21507CC51633}" type="pres">
      <dgm:prSet presAssocID="{05D97DBB-98A6-4FE8-8D36-9FC32CF2475D}" presName="sibTransFirstNode" presStyleLbl="bgShp" presStyleIdx="0" presStyleCnt="1"/>
      <dgm:spPr/>
      <dgm:t>
        <a:bodyPr/>
        <a:lstStyle/>
        <a:p>
          <a:endParaRPr lang="en-US"/>
        </a:p>
      </dgm:t>
    </dgm:pt>
    <dgm:pt modelId="{10CD2515-F6EF-4D76-A9EE-6EB914BA26E6}" type="pres">
      <dgm:prSet presAssocID="{C0B36F0C-BFA1-4722-8AA5-69F344C8E418}" presName="nodeFollowingNodes" presStyleLbl="node1" presStyleIdx="1" presStyleCnt="5">
        <dgm:presLayoutVars>
          <dgm:bulletEnabled val="1"/>
        </dgm:presLayoutVars>
      </dgm:prSet>
      <dgm:spPr/>
      <dgm:t>
        <a:bodyPr/>
        <a:lstStyle/>
        <a:p>
          <a:endParaRPr lang="en-US"/>
        </a:p>
      </dgm:t>
    </dgm:pt>
    <dgm:pt modelId="{C92DC664-6292-469D-A69E-B25F2D9E578E}" type="pres">
      <dgm:prSet presAssocID="{22ED8A93-2DB8-4758-8C7A-EF5D549D1E5F}" presName="nodeFollowingNodes" presStyleLbl="node1" presStyleIdx="2" presStyleCnt="5" custScaleX="122830" custRadScaleRad="91047" custRadScaleInc="-31224">
        <dgm:presLayoutVars>
          <dgm:bulletEnabled val="1"/>
        </dgm:presLayoutVars>
      </dgm:prSet>
      <dgm:spPr/>
      <dgm:t>
        <a:bodyPr/>
        <a:lstStyle/>
        <a:p>
          <a:endParaRPr lang="en-US"/>
        </a:p>
      </dgm:t>
    </dgm:pt>
    <dgm:pt modelId="{1BDD2824-E712-464A-87AC-66CD4C67A2FA}" type="pres">
      <dgm:prSet presAssocID="{2CE30372-A0BB-463F-BC80-533D64CD9ADD}" presName="nodeFollowingNodes" presStyleLbl="node1" presStyleIdx="3" presStyleCnt="5" custScaleX="120514" custRadScaleRad="95120" custRadScaleInc="34086">
        <dgm:presLayoutVars>
          <dgm:bulletEnabled val="1"/>
        </dgm:presLayoutVars>
      </dgm:prSet>
      <dgm:spPr/>
      <dgm:t>
        <a:bodyPr/>
        <a:lstStyle/>
        <a:p>
          <a:endParaRPr lang="en-US"/>
        </a:p>
      </dgm:t>
    </dgm:pt>
    <dgm:pt modelId="{78C5B34C-65EB-4CE9-842B-B7C4A1554A27}" type="pres">
      <dgm:prSet presAssocID="{205D1C3C-E531-4513-804C-D38CED82C931}" presName="nodeFollowingNodes" presStyleLbl="node1" presStyleIdx="4" presStyleCnt="5">
        <dgm:presLayoutVars>
          <dgm:bulletEnabled val="1"/>
        </dgm:presLayoutVars>
      </dgm:prSet>
      <dgm:spPr/>
      <dgm:t>
        <a:bodyPr/>
        <a:lstStyle/>
        <a:p>
          <a:endParaRPr lang="en-US"/>
        </a:p>
      </dgm:t>
    </dgm:pt>
  </dgm:ptLst>
  <dgm:cxnLst>
    <dgm:cxn modelId="{03C53CFA-0335-41BC-95B0-FB357BEEB7B8}" type="presOf" srcId="{05D97DBB-98A6-4FE8-8D36-9FC32CF2475D}" destId="{4058A633-2AB3-4EEA-A7C2-21507CC51633}" srcOrd="0" destOrd="0" presId="urn:microsoft.com/office/officeart/2005/8/layout/cycle3"/>
    <dgm:cxn modelId="{36AD8DB3-D239-4F33-82EE-C8D3A42E13C6}" srcId="{DF0CFDE6-B21F-4C4F-99E9-D7FF12F97543}" destId="{968ADCE0-927C-4B12-B972-359A7CEE0C42}" srcOrd="0" destOrd="0" parTransId="{E956D9A5-6B51-498A-8E02-B7BB187299C7}" sibTransId="{05D97DBB-98A6-4FE8-8D36-9FC32CF2475D}"/>
    <dgm:cxn modelId="{90E76EA9-D108-4C51-B023-033BBF2BCCF0}" srcId="{DF0CFDE6-B21F-4C4F-99E9-D7FF12F97543}" destId="{205D1C3C-E531-4513-804C-D38CED82C931}" srcOrd="4" destOrd="0" parTransId="{84B0F2FB-C968-4114-80BF-98BEA254FD61}" sibTransId="{CB16ACDF-54CD-4CEE-977E-8F69ABFEE281}"/>
    <dgm:cxn modelId="{4E9D58BA-C04B-4C3E-8758-0962779C10CA}" type="presOf" srcId="{205D1C3C-E531-4513-804C-D38CED82C931}" destId="{78C5B34C-65EB-4CE9-842B-B7C4A1554A27}" srcOrd="0" destOrd="0" presId="urn:microsoft.com/office/officeart/2005/8/layout/cycle3"/>
    <dgm:cxn modelId="{1304D1E5-1F43-42FE-B532-1FDCD0EC8B02}" srcId="{DF0CFDE6-B21F-4C4F-99E9-D7FF12F97543}" destId="{22ED8A93-2DB8-4758-8C7A-EF5D549D1E5F}" srcOrd="2" destOrd="0" parTransId="{A9744A18-3AC0-426C-AED8-0FA90B500848}" sibTransId="{C7C683C1-EA61-4366-B406-7992DDAA34E8}"/>
    <dgm:cxn modelId="{7829B923-A3DA-440A-AC7B-73B975C00012}" type="presOf" srcId="{968ADCE0-927C-4B12-B972-359A7CEE0C42}" destId="{9C4030C9-9CE9-41B2-8BD4-C36C9889918F}" srcOrd="0" destOrd="0" presId="urn:microsoft.com/office/officeart/2005/8/layout/cycle3"/>
    <dgm:cxn modelId="{5893295D-C7BC-40B8-90F0-2CFD3AD28C90}" srcId="{DF0CFDE6-B21F-4C4F-99E9-D7FF12F97543}" destId="{2CE30372-A0BB-463F-BC80-533D64CD9ADD}" srcOrd="3" destOrd="0" parTransId="{38D95592-340E-4683-8D07-5A37E7E1AA97}" sibTransId="{D7802E16-D88A-4BDE-8879-72C3F5210F05}"/>
    <dgm:cxn modelId="{598337E4-CD72-4367-A705-1BA2BAA50BF1}" srcId="{DF0CFDE6-B21F-4C4F-99E9-D7FF12F97543}" destId="{C0B36F0C-BFA1-4722-8AA5-69F344C8E418}" srcOrd="1" destOrd="0" parTransId="{7BE3E888-FE4F-4AF0-BD7D-2324AAD5D9C3}" sibTransId="{D6E58E3E-0FBE-4EFF-865A-9C6FDB048E32}"/>
    <dgm:cxn modelId="{2B23BFC7-D5BD-492B-887E-8762DA7F4219}" type="presOf" srcId="{2CE30372-A0BB-463F-BC80-533D64CD9ADD}" destId="{1BDD2824-E712-464A-87AC-66CD4C67A2FA}" srcOrd="0" destOrd="0" presId="urn:microsoft.com/office/officeart/2005/8/layout/cycle3"/>
    <dgm:cxn modelId="{42BEE3FE-3AF9-4CB2-AEBE-B32EC9F5D02F}" type="presOf" srcId="{C0B36F0C-BFA1-4722-8AA5-69F344C8E418}" destId="{10CD2515-F6EF-4D76-A9EE-6EB914BA26E6}" srcOrd="0" destOrd="0" presId="urn:microsoft.com/office/officeart/2005/8/layout/cycle3"/>
    <dgm:cxn modelId="{79444534-7A35-4637-BDB4-7F2C99134515}" type="presOf" srcId="{22ED8A93-2DB8-4758-8C7A-EF5D549D1E5F}" destId="{C92DC664-6292-469D-A69E-B25F2D9E578E}" srcOrd="0" destOrd="0" presId="urn:microsoft.com/office/officeart/2005/8/layout/cycle3"/>
    <dgm:cxn modelId="{CF5914AC-9942-4CE6-BE0B-F129F27ACF3D}" type="presOf" srcId="{DF0CFDE6-B21F-4C4F-99E9-D7FF12F97543}" destId="{FC058B36-63FB-4B3A-A85B-90E2324A0346}" srcOrd="0" destOrd="0" presId="urn:microsoft.com/office/officeart/2005/8/layout/cycle3"/>
    <dgm:cxn modelId="{EED0297C-3DF5-4191-B9FE-305C3064ABBA}" type="presParOf" srcId="{FC058B36-63FB-4B3A-A85B-90E2324A0346}" destId="{240B38F6-1A81-40E1-ABDF-DD9CEAA11585}" srcOrd="0" destOrd="0" presId="urn:microsoft.com/office/officeart/2005/8/layout/cycle3"/>
    <dgm:cxn modelId="{100AF606-5953-4B64-904F-7A67C1B8D086}" type="presParOf" srcId="{240B38F6-1A81-40E1-ABDF-DD9CEAA11585}" destId="{9C4030C9-9CE9-41B2-8BD4-C36C9889918F}" srcOrd="0" destOrd="0" presId="urn:microsoft.com/office/officeart/2005/8/layout/cycle3"/>
    <dgm:cxn modelId="{0345131F-E70C-406D-8A65-132DA8E57651}" type="presParOf" srcId="{240B38F6-1A81-40E1-ABDF-DD9CEAA11585}" destId="{4058A633-2AB3-4EEA-A7C2-21507CC51633}" srcOrd="1" destOrd="0" presId="urn:microsoft.com/office/officeart/2005/8/layout/cycle3"/>
    <dgm:cxn modelId="{AAA44B27-FC76-47EB-A4B1-8975B26E27B3}" type="presParOf" srcId="{240B38F6-1A81-40E1-ABDF-DD9CEAA11585}" destId="{10CD2515-F6EF-4D76-A9EE-6EB914BA26E6}" srcOrd="2" destOrd="0" presId="urn:microsoft.com/office/officeart/2005/8/layout/cycle3"/>
    <dgm:cxn modelId="{14942D52-EBCE-4807-99FA-4B2007C22596}" type="presParOf" srcId="{240B38F6-1A81-40E1-ABDF-DD9CEAA11585}" destId="{C92DC664-6292-469D-A69E-B25F2D9E578E}" srcOrd="3" destOrd="0" presId="urn:microsoft.com/office/officeart/2005/8/layout/cycle3"/>
    <dgm:cxn modelId="{53DC5C22-289E-4532-9C39-253214DA2EC8}" type="presParOf" srcId="{240B38F6-1A81-40E1-ABDF-DD9CEAA11585}" destId="{1BDD2824-E712-464A-87AC-66CD4C67A2FA}" srcOrd="4" destOrd="0" presId="urn:microsoft.com/office/officeart/2005/8/layout/cycle3"/>
    <dgm:cxn modelId="{43E86331-9126-452F-A9E2-D83F3D10400E}" type="presParOf" srcId="{240B38F6-1A81-40E1-ABDF-DD9CEAA11585}" destId="{78C5B34C-65EB-4CE9-842B-B7C4A1554A27}"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D9AF6F-909E-41ED-8B4B-7ADB3E9EAE4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7257CBFA-5810-4635-B3B1-8ACDC5F8A608}">
      <dgm:prSet phldrT="[Text]" custT="1"/>
      <dgm:spPr>
        <a:solidFill>
          <a:srgbClr val="B2B2B2">
            <a:alpha val="49804"/>
          </a:srgbClr>
        </a:solidFill>
      </dgm:spPr>
      <dgm:t>
        <a:bodyPr anchor="b"/>
        <a:lstStyle/>
        <a:p>
          <a:r>
            <a:rPr lang="de-DE" sz="1100" dirty="0" smtClean="0">
              <a:solidFill>
                <a:srgbClr val="412D63"/>
              </a:solidFill>
            </a:rPr>
            <a:t>Entwicklung</a:t>
          </a:r>
          <a:endParaRPr lang="en-US" sz="1100" dirty="0">
            <a:solidFill>
              <a:srgbClr val="412D63"/>
            </a:solidFill>
          </a:endParaRPr>
        </a:p>
      </dgm:t>
    </dgm:pt>
    <dgm:pt modelId="{93F1BDB5-3F2B-4F26-B196-3DCBB4DE44AE}" type="parTrans" cxnId="{F1FA93C2-35A0-42F1-B663-71A8CA146787}">
      <dgm:prSet/>
      <dgm:spPr/>
      <dgm:t>
        <a:bodyPr/>
        <a:lstStyle/>
        <a:p>
          <a:endParaRPr lang="en-US"/>
        </a:p>
      </dgm:t>
    </dgm:pt>
    <dgm:pt modelId="{6893DE54-75F6-4F9C-913B-D5695031DBC2}" type="sibTrans" cxnId="{F1FA93C2-35A0-42F1-B663-71A8CA146787}">
      <dgm:prSet/>
      <dgm:spPr/>
      <dgm:t>
        <a:bodyPr/>
        <a:lstStyle/>
        <a:p>
          <a:endParaRPr lang="en-US"/>
        </a:p>
      </dgm:t>
    </dgm:pt>
    <dgm:pt modelId="{9F812D94-130D-46BB-8905-8D21405AD597}">
      <dgm:prSet phldrT="[Text]" custT="1"/>
      <dgm:spPr>
        <a:solidFill>
          <a:srgbClr val="B2B2B2">
            <a:alpha val="49804"/>
          </a:srgbClr>
        </a:solidFill>
      </dgm:spPr>
      <dgm:t>
        <a:bodyPr anchor="b"/>
        <a:lstStyle/>
        <a:p>
          <a:r>
            <a:rPr lang="de-DE" sz="1100" dirty="0" smtClean="0">
              <a:solidFill>
                <a:srgbClr val="412D63"/>
              </a:solidFill>
            </a:rPr>
            <a:t>Betrieb</a:t>
          </a:r>
          <a:endParaRPr lang="en-US" sz="1100" dirty="0">
            <a:solidFill>
              <a:srgbClr val="412D63"/>
            </a:solidFill>
          </a:endParaRPr>
        </a:p>
      </dgm:t>
    </dgm:pt>
    <dgm:pt modelId="{5A1B3D19-D2A8-4F48-96DA-2B781B736F76}" type="parTrans" cxnId="{A8F89C75-D25B-4F73-AC54-A3F36920FBCE}">
      <dgm:prSet/>
      <dgm:spPr/>
      <dgm:t>
        <a:bodyPr/>
        <a:lstStyle/>
        <a:p>
          <a:endParaRPr lang="en-US"/>
        </a:p>
      </dgm:t>
    </dgm:pt>
    <dgm:pt modelId="{0FD4BE51-4A4F-4142-B10C-5FB44337286E}" type="sibTrans" cxnId="{A8F89C75-D25B-4F73-AC54-A3F36920FBCE}">
      <dgm:prSet/>
      <dgm:spPr/>
      <dgm:t>
        <a:bodyPr/>
        <a:lstStyle/>
        <a:p>
          <a:endParaRPr lang="en-US"/>
        </a:p>
      </dgm:t>
    </dgm:pt>
    <dgm:pt modelId="{9B0B231B-781C-42FB-B5E4-1ED8D5701BB9}">
      <dgm:prSet phldrT="[Text]" custT="1"/>
      <dgm:spPr>
        <a:solidFill>
          <a:srgbClr val="B2B2B2">
            <a:alpha val="49804"/>
          </a:srgbClr>
        </a:solidFill>
      </dgm:spPr>
      <dgm:t>
        <a:bodyPr anchor="b"/>
        <a:lstStyle/>
        <a:p>
          <a:r>
            <a:rPr lang="de-DE" sz="1100" dirty="0" smtClean="0">
              <a:solidFill>
                <a:srgbClr val="412D63"/>
              </a:solidFill>
            </a:rPr>
            <a:t>Business</a:t>
          </a:r>
          <a:endParaRPr lang="en-US" sz="1100" dirty="0">
            <a:solidFill>
              <a:srgbClr val="412D63"/>
            </a:solidFill>
          </a:endParaRPr>
        </a:p>
      </dgm:t>
    </dgm:pt>
    <dgm:pt modelId="{FF609598-5EA6-41BB-8C7C-90ADE13DCDBA}" type="parTrans" cxnId="{39EA0B45-CC3D-4B93-9404-ED5C79A2ADA7}">
      <dgm:prSet/>
      <dgm:spPr/>
      <dgm:t>
        <a:bodyPr/>
        <a:lstStyle/>
        <a:p>
          <a:endParaRPr lang="en-US"/>
        </a:p>
      </dgm:t>
    </dgm:pt>
    <dgm:pt modelId="{9FF7C8BB-2BEF-4349-A51C-6E3C415B7EAA}" type="sibTrans" cxnId="{39EA0B45-CC3D-4B93-9404-ED5C79A2ADA7}">
      <dgm:prSet/>
      <dgm:spPr/>
      <dgm:t>
        <a:bodyPr/>
        <a:lstStyle/>
        <a:p>
          <a:endParaRPr lang="en-US"/>
        </a:p>
      </dgm:t>
    </dgm:pt>
    <dgm:pt modelId="{61A0FEA9-8292-4FEC-BCF5-3F80D4D99FF6}" type="pres">
      <dgm:prSet presAssocID="{44D9AF6F-909E-41ED-8B4B-7ADB3E9EAE43}" presName="compositeShape" presStyleCnt="0">
        <dgm:presLayoutVars>
          <dgm:chMax val="7"/>
          <dgm:dir/>
          <dgm:resizeHandles val="exact"/>
        </dgm:presLayoutVars>
      </dgm:prSet>
      <dgm:spPr/>
      <dgm:t>
        <a:bodyPr/>
        <a:lstStyle/>
        <a:p>
          <a:endParaRPr lang="en-US"/>
        </a:p>
      </dgm:t>
    </dgm:pt>
    <dgm:pt modelId="{2E1CD1D0-9AF6-4F33-9F25-3A67056B8B9E}" type="pres">
      <dgm:prSet presAssocID="{7257CBFA-5810-4635-B3B1-8ACDC5F8A608}" presName="circ1" presStyleLbl="vennNode1" presStyleIdx="0" presStyleCnt="3"/>
      <dgm:spPr/>
      <dgm:t>
        <a:bodyPr/>
        <a:lstStyle/>
        <a:p>
          <a:endParaRPr lang="en-US"/>
        </a:p>
      </dgm:t>
    </dgm:pt>
    <dgm:pt modelId="{C59D0F37-825A-4683-9F53-81D7B3DDF80A}" type="pres">
      <dgm:prSet presAssocID="{7257CBFA-5810-4635-B3B1-8ACDC5F8A608}" presName="circ1Tx" presStyleLbl="revTx" presStyleIdx="0" presStyleCnt="0">
        <dgm:presLayoutVars>
          <dgm:chMax val="0"/>
          <dgm:chPref val="0"/>
          <dgm:bulletEnabled val="1"/>
        </dgm:presLayoutVars>
      </dgm:prSet>
      <dgm:spPr/>
      <dgm:t>
        <a:bodyPr/>
        <a:lstStyle/>
        <a:p>
          <a:endParaRPr lang="en-US"/>
        </a:p>
      </dgm:t>
    </dgm:pt>
    <dgm:pt modelId="{437BD2C6-0416-4DFC-A027-279FCA5183D7}" type="pres">
      <dgm:prSet presAssocID="{9F812D94-130D-46BB-8905-8D21405AD597}" presName="circ2" presStyleLbl="vennNode1" presStyleIdx="1" presStyleCnt="3"/>
      <dgm:spPr/>
      <dgm:t>
        <a:bodyPr/>
        <a:lstStyle/>
        <a:p>
          <a:endParaRPr lang="en-US"/>
        </a:p>
      </dgm:t>
    </dgm:pt>
    <dgm:pt modelId="{B94ED941-194C-422C-9517-7C4C308DADC8}" type="pres">
      <dgm:prSet presAssocID="{9F812D94-130D-46BB-8905-8D21405AD597}" presName="circ2Tx" presStyleLbl="revTx" presStyleIdx="0" presStyleCnt="0">
        <dgm:presLayoutVars>
          <dgm:chMax val="0"/>
          <dgm:chPref val="0"/>
          <dgm:bulletEnabled val="1"/>
        </dgm:presLayoutVars>
      </dgm:prSet>
      <dgm:spPr/>
      <dgm:t>
        <a:bodyPr/>
        <a:lstStyle/>
        <a:p>
          <a:endParaRPr lang="en-US"/>
        </a:p>
      </dgm:t>
    </dgm:pt>
    <dgm:pt modelId="{7E313336-5EA2-48FD-9D0F-64CDEB94CB4A}" type="pres">
      <dgm:prSet presAssocID="{9B0B231B-781C-42FB-B5E4-1ED8D5701BB9}" presName="circ3" presStyleLbl="vennNode1" presStyleIdx="2" presStyleCnt="3"/>
      <dgm:spPr/>
      <dgm:t>
        <a:bodyPr/>
        <a:lstStyle/>
        <a:p>
          <a:endParaRPr lang="en-US"/>
        </a:p>
      </dgm:t>
    </dgm:pt>
    <dgm:pt modelId="{1A0B1525-5340-4EC9-952B-B5152E1F250B}" type="pres">
      <dgm:prSet presAssocID="{9B0B231B-781C-42FB-B5E4-1ED8D5701BB9}" presName="circ3Tx" presStyleLbl="revTx" presStyleIdx="0" presStyleCnt="0">
        <dgm:presLayoutVars>
          <dgm:chMax val="0"/>
          <dgm:chPref val="0"/>
          <dgm:bulletEnabled val="1"/>
        </dgm:presLayoutVars>
      </dgm:prSet>
      <dgm:spPr/>
      <dgm:t>
        <a:bodyPr/>
        <a:lstStyle/>
        <a:p>
          <a:endParaRPr lang="en-US"/>
        </a:p>
      </dgm:t>
    </dgm:pt>
  </dgm:ptLst>
  <dgm:cxnLst>
    <dgm:cxn modelId="{F1FA93C2-35A0-42F1-B663-71A8CA146787}" srcId="{44D9AF6F-909E-41ED-8B4B-7ADB3E9EAE43}" destId="{7257CBFA-5810-4635-B3B1-8ACDC5F8A608}" srcOrd="0" destOrd="0" parTransId="{93F1BDB5-3F2B-4F26-B196-3DCBB4DE44AE}" sibTransId="{6893DE54-75F6-4F9C-913B-D5695031DBC2}"/>
    <dgm:cxn modelId="{8A498B6C-A626-4FC6-A76C-1E11152A1E1F}" type="presOf" srcId="{9F812D94-130D-46BB-8905-8D21405AD597}" destId="{B94ED941-194C-422C-9517-7C4C308DADC8}" srcOrd="1" destOrd="0" presId="urn:microsoft.com/office/officeart/2005/8/layout/venn1"/>
    <dgm:cxn modelId="{39EA0B45-CC3D-4B93-9404-ED5C79A2ADA7}" srcId="{44D9AF6F-909E-41ED-8B4B-7ADB3E9EAE43}" destId="{9B0B231B-781C-42FB-B5E4-1ED8D5701BB9}" srcOrd="2" destOrd="0" parTransId="{FF609598-5EA6-41BB-8C7C-90ADE13DCDBA}" sibTransId="{9FF7C8BB-2BEF-4349-A51C-6E3C415B7EAA}"/>
    <dgm:cxn modelId="{A8F89C75-D25B-4F73-AC54-A3F36920FBCE}" srcId="{44D9AF6F-909E-41ED-8B4B-7ADB3E9EAE43}" destId="{9F812D94-130D-46BB-8905-8D21405AD597}" srcOrd="1" destOrd="0" parTransId="{5A1B3D19-D2A8-4F48-96DA-2B781B736F76}" sibTransId="{0FD4BE51-4A4F-4142-B10C-5FB44337286E}"/>
    <dgm:cxn modelId="{7E6BE2E4-17E4-4753-AA95-FF2B8E719591}" type="presOf" srcId="{9B0B231B-781C-42FB-B5E4-1ED8D5701BB9}" destId="{1A0B1525-5340-4EC9-952B-B5152E1F250B}" srcOrd="1" destOrd="0" presId="urn:microsoft.com/office/officeart/2005/8/layout/venn1"/>
    <dgm:cxn modelId="{0BAD46ED-160F-48F6-98BB-9DDF1C04CBDE}" type="presOf" srcId="{7257CBFA-5810-4635-B3B1-8ACDC5F8A608}" destId="{2E1CD1D0-9AF6-4F33-9F25-3A67056B8B9E}" srcOrd="0" destOrd="0" presId="urn:microsoft.com/office/officeart/2005/8/layout/venn1"/>
    <dgm:cxn modelId="{ED20C2C2-352A-4D86-8D66-19502DB6B5A8}" type="presOf" srcId="{44D9AF6F-909E-41ED-8B4B-7ADB3E9EAE43}" destId="{61A0FEA9-8292-4FEC-BCF5-3F80D4D99FF6}" srcOrd="0" destOrd="0" presId="urn:microsoft.com/office/officeart/2005/8/layout/venn1"/>
    <dgm:cxn modelId="{2F90269B-FAEC-47B3-9DCC-9EE28A7DCEE3}" type="presOf" srcId="{9B0B231B-781C-42FB-B5E4-1ED8D5701BB9}" destId="{7E313336-5EA2-48FD-9D0F-64CDEB94CB4A}" srcOrd="0" destOrd="0" presId="urn:microsoft.com/office/officeart/2005/8/layout/venn1"/>
    <dgm:cxn modelId="{08AA4B52-790F-485F-9279-C8FEDE68536A}" type="presOf" srcId="{7257CBFA-5810-4635-B3B1-8ACDC5F8A608}" destId="{C59D0F37-825A-4683-9F53-81D7B3DDF80A}" srcOrd="1" destOrd="0" presId="urn:microsoft.com/office/officeart/2005/8/layout/venn1"/>
    <dgm:cxn modelId="{23FDE363-333A-4850-9589-88C9F3190E1B}" type="presOf" srcId="{9F812D94-130D-46BB-8905-8D21405AD597}" destId="{437BD2C6-0416-4DFC-A027-279FCA5183D7}" srcOrd="0" destOrd="0" presId="urn:microsoft.com/office/officeart/2005/8/layout/venn1"/>
    <dgm:cxn modelId="{242C344C-DED6-449C-B1FD-045FC381752A}" type="presParOf" srcId="{61A0FEA9-8292-4FEC-BCF5-3F80D4D99FF6}" destId="{2E1CD1D0-9AF6-4F33-9F25-3A67056B8B9E}" srcOrd="0" destOrd="0" presId="urn:microsoft.com/office/officeart/2005/8/layout/venn1"/>
    <dgm:cxn modelId="{6C5E3133-26B5-4CEE-AF3B-C809472DB56A}" type="presParOf" srcId="{61A0FEA9-8292-4FEC-BCF5-3F80D4D99FF6}" destId="{C59D0F37-825A-4683-9F53-81D7B3DDF80A}" srcOrd="1" destOrd="0" presId="urn:microsoft.com/office/officeart/2005/8/layout/venn1"/>
    <dgm:cxn modelId="{72202062-487A-4A19-B78A-D68E07AD6C81}" type="presParOf" srcId="{61A0FEA9-8292-4FEC-BCF5-3F80D4D99FF6}" destId="{437BD2C6-0416-4DFC-A027-279FCA5183D7}" srcOrd="2" destOrd="0" presId="urn:microsoft.com/office/officeart/2005/8/layout/venn1"/>
    <dgm:cxn modelId="{31593AA4-D500-4237-89D7-62A269B0463C}" type="presParOf" srcId="{61A0FEA9-8292-4FEC-BCF5-3F80D4D99FF6}" destId="{B94ED941-194C-422C-9517-7C4C308DADC8}" srcOrd="3" destOrd="0" presId="urn:microsoft.com/office/officeart/2005/8/layout/venn1"/>
    <dgm:cxn modelId="{48E3100A-5204-4E99-878A-AAC71ED85E1E}" type="presParOf" srcId="{61A0FEA9-8292-4FEC-BCF5-3F80D4D99FF6}" destId="{7E313336-5EA2-48FD-9D0F-64CDEB94CB4A}" srcOrd="4" destOrd="0" presId="urn:microsoft.com/office/officeart/2005/8/layout/venn1"/>
    <dgm:cxn modelId="{3350FBF6-C8F0-4A84-8E0C-F76711F5EE36}" type="presParOf" srcId="{61A0FEA9-8292-4FEC-BCF5-3F80D4D99FF6}" destId="{1A0B1525-5340-4EC9-952B-B5152E1F250B}" srcOrd="5"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0CFDE6-B21F-4C4F-99E9-D7FF12F9754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68ADCE0-927C-4B12-B972-359A7CEE0C42}">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err="1" smtClean="0">
              <a:solidFill>
                <a:srgbClr val="412D63"/>
              </a:solidFill>
            </a:rPr>
            <a:t>Requirements</a:t>
          </a:r>
          <a:endParaRPr lang="en-US" sz="500" dirty="0">
            <a:solidFill>
              <a:srgbClr val="412D63"/>
            </a:solidFill>
          </a:endParaRPr>
        </a:p>
      </dgm:t>
    </dgm:pt>
    <dgm:pt modelId="{E956D9A5-6B51-498A-8E02-B7BB187299C7}" type="parTrans" cxnId="{36AD8DB3-D239-4F33-82EE-C8D3A42E13C6}">
      <dgm:prSet/>
      <dgm:spPr/>
      <dgm:t>
        <a:bodyPr/>
        <a:lstStyle/>
        <a:p>
          <a:endParaRPr lang="en-US" sz="500"/>
        </a:p>
      </dgm:t>
    </dgm:pt>
    <dgm:pt modelId="{05D97DBB-98A6-4FE8-8D36-9FC32CF2475D}" type="sibTrans" cxnId="{36AD8DB3-D239-4F33-82EE-C8D3A42E13C6}">
      <dgm:prSet/>
      <dgm:spPr>
        <a:solidFill>
          <a:srgbClr val="412D63"/>
        </a:solidFill>
      </dgm:spPr>
      <dgm:t>
        <a:bodyPr/>
        <a:lstStyle/>
        <a:p>
          <a:endParaRPr lang="en-US" sz="500"/>
        </a:p>
      </dgm:t>
    </dgm:pt>
    <dgm:pt modelId="{C0B36F0C-BFA1-4722-8AA5-69F344C8E41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smtClean="0">
              <a:solidFill>
                <a:srgbClr val="412D63"/>
              </a:solidFill>
            </a:rPr>
            <a:t>Design</a:t>
          </a:r>
          <a:endParaRPr lang="en-US" sz="500" dirty="0">
            <a:solidFill>
              <a:srgbClr val="412D63"/>
            </a:solidFill>
          </a:endParaRPr>
        </a:p>
      </dgm:t>
    </dgm:pt>
    <dgm:pt modelId="{7BE3E888-FE4F-4AF0-BD7D-2324AAD5D9C3}" type="parTrans" cxnId="{598337E4-CD72-4367-A705-1BA2BAA50BF1}">
      <dgm:prSet/>
      <dgm:spPr/>
      <dgm:t>
        <a:bodyPr/>
        <a:lstStyle/>
        <a:p>
          <a:endParaRPr lang="en-US" sz="500"/>
        </a:p>
      </dgm:t>
    </dgm:pt>
    <dgm:pt modelId="{D6E58E3E-0FBE-4EFF-865A-9C6FDB048E32}" type="sibTrans" cxnId="{598337E4-CD72-4367-A705-1BA2BAA50BF1}">
      <dgm:prSet/>
      <dgm:spPr/>
      <dgm:t>
        <a:bodyPr/>
        <a:lstStyle/>
        <a:p>
          <a:endParaRPr lang="en-US" sz="500"/>
        </a:p>
      </dgm:t>
    </dgm:pt>
    <dgm:pt modelId="{22ED8A93-2DB8-4758-8C7A-EF5D549D1E5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smtClean="0">
              <a:solidFill>
                <a:srgbClr val="412D63"/>
              </a:solidFill>
            </a:rPr>
            <a:t>Development</a:t>
          </a:r>
          <a:endParaRPr lang="en-US" sz="500" dirty="0">
            <a:solidFill>
              <a:srgbClr val="412D63"/>
            </a:solidFill>
          </a:endParaRPr>
        </a:p>
      </dgm:t>
    </dgm:pt>
    <dgm:pt modelId="{A9744A18-3AC0-426C-AED8-0FA90B500848}" type="parTrans" cxnId="{1304D1E5-1F43-42FE-B532-1FDCD0EC8B02}">
      <dgm:prSet/>
      <dgm:spPr/>
      <dgm:t>
        <a:bodyPr/>
        <a:lstStyle/>
        <a:p>
          <a:endParaRPr lang="en-US" sz="500"/>
        </a:p>
      </dgm:t>
    </dgm:pt>
    <dgm:pt modelId="{C7C683C1-EA61-4366-B406-7992DDAA34E8}" type="sibTrans" cxnId="{1304D1E5-1F43-42FE-B532-1FDCD0EC8B02}">
      <dgm:prSet/>
      <dgm:spPr/>
      <dgm:t>
        <a:bodyPr/>
        <a:lstStyle/>
        <a:p>
          <a:endParaRPr lang="en-US" sz="500"/>
        </a:p>
      </dgm:t>
    </dgm:pt>
    <dgm:pt modelId="{2CE30372-A0BB-463F-BC80-533D64CD9AD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err="1" smtClean="0">
              <a:solidFill>
                <a:srgbClr val="412D63"/>
              </a:solidFill>
            </a:rPr>
            <a:t>Testing</a:t>
          </a:r>
          <a:endParaRPr lang="en-US" sz="500" dirty="0">
            <a:solidFill>
              <a:srgbClr val="412D63"/>
            </a:solidFill>
          </a:endParaRPr>
        </a:p>
      </dgm:t>
    </dgm:pt>
    <dgm:pt modelId="{38D95592-340E-4683-8D07-5A37E7E1AA97}" type="parTrans" cxnId="{5893295D-C7BC-40B8-90F0-2CFD3AD28C90}">
      <dgm:prSet/>
      <dgm:spPr/>
      <dgm:t>
        <a:bodyPr/>
        <a:lstStyle/>
        <a:p>
          <a:endParaRPr lang="en-US" sz="500"/>
        </a:p>
      </dgm:t>
    </dgm:pt>
    <dgm:pt modelId="{D7802E16-D88A-4BDE-8879-72C3F5210F05}" type="sibTrans" cxnId="{5893295D-C7BC-40B8-90F0-2CFD3AD28C90}">
      <dgm:prSet/>
      <dgm:spPr/>
      <dgm:t>
        <a:bodyPr/>
        <a:lstStyle/>
        <a:p>
          <a:endParaRPr lang="en-US" sz="500"/>
        </a:p>
      </dgm:t>
    </dgm:pt>
    <dgm:pt modelId="{205D1C3C-E531-4513-804C-D38CED82C931}">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de-DE" sz="500" dirty="0" err="1" smtClean="0">
              <a:solidFill>
                <a:srgbClr val="412D63"/>
              </a:solidFill>
            </a:rPr>
            <a:t>Operations</a:t>
          </a:r>
          <a:endParaRPr lang="en-US" sz="500" dirty="0">
            <a:solidFill>
              <a:srgbClr val="412D63"/>
            </a:solidFill>
          </a:endParaRPr>
        </a:p>
      </dgm:t>
    </dgm:pt>
    <dgm:pt modelId="{84B0F2FB-C968-4114-80BF-98BEA254FD61}" type="parTrans" cxnId="{90E76EA9-D108-4C51-B023-033BBF2BCCF0}">
      <dgm:prSet/>
      <dgm:spPr/>
      <dgm:t>
        <a:bodyPr/>
        <a:lstStyle/>
        <a:p>
          <a:endParaRPr lang="en-US" sz="500"/>
        </a:p>
      </dgm:t>
    </dgm:pt>
    <dgm:pt modelId="{CB16ACDF-54CD-4CEE-977E-8F69ABFEE281}" type="sibTrans" cxnId="{90E76EA9-D108-4C51-B023-033BBF2BCCF0}">
      <dgm:prSet/>
      <dgm:spPr/>
      <dgm:t>
        <a:bodyPr/>
        <a:lstStyle/>
        <a:p>
          <a:endParaRPr lang="en-US" sz="500"/>
        </a:p>
      </dgm:t>
    </dgm:pt>
    <dgm:pt modelId="{FC058B36-63FB-4B3A-A85B-90E2324A0346}" type="pres">
      <dgm:prSet presAssocID="{DF0CFDE6-B21F-4C4F-99E9-D7FF12F97543}" presName="Name0" presStyleCnt="0">
        <dgm:presLayoutVars>
          <dgm:dir/>
          <dgm:resizeHandles val="exact"/>
        </dgm:presLayoutVars>
      </dgm:prSet>
      <dgm:spPr/>
      <dgm:t>
        <a:bodyPr/>
        <a:lstStyle/>
        <a:p>
          <a:endParaRPr lang="en-US"/>
        </a:p>
      </dgm:t>
    </dgm:pt>
    <dgm:pt modelId="{240B38F6-1A81-40E1-ABDF-DD9CEAA11585}" type="pres">
      <dgm:prSet presAssocID="{DF0CFDE6-B21F-4C4F-99E9-D7FF12F97543}" presName="cycle" presStyleCnt="0"/>
      <dgm:spPr/>
    </dgm:pt>
    <dgm:pt modelId="{9C4030C9-9CE9-41B2-8BD4-C36C9889918F}" type="pres">
      <dgm:prSet presAssocID="{968ADCE0-927C-4B12-B972-359A7CEE0C42}" presName="nodeFirstNode" presStyleLbl="node1" presStyleIdx="0" presStyleCnt="5" custScaleX="131685">
        <dgm:presLayoutVars>
          <dgm:bulletEnabled val="1"/>
        </dgm:presLayoutVars>
      </dgm:prSet>
      <dgm:spPr/>
      <dgm:t>
        <a:bodyPr/>
        <a:lstStyle/>
        <a:p>
          <a:endParaRPr lang="en-US"/>
        </a:p>
      </dgm:t>
    </dgm:pt>
    <dgm:pt modelId="{4058A633-2AB3-4EEA-A7C2-21507CC51633}" type="pres">
      <dgm:prSet presAssocID="{05D97DBB-98A6-4FE8-8D36-9FC32CF2475D}" presName="sibTransFirstNode" presStyleLbl="bgShp" presStyleIdx="0" presStyleCnt="1"/>
      <dgm:spPr/>
      <dgm:t>
        <a:bodyPr/>
        <a:lstStyle/>
        <a:p>
          <a:endParaRPr lang="en-US"/>
        </a:p>
      </dgm:t>
    </dgm:pt>
    <dgm:pt modelId="{10CD2515-F6EF-4D76-A9EE-6EB914BA26E6}" type="pres">
      <dgm:prSet presAssocID="{C0B36F0C-BFA1-4722-8AA5-69F344C8E418}" presName="nodeFollowingNodes" presStyleLbl="node1" presStyleIdx="1" presStyleCnt="5">
        <dgm:presLayoutVars>
          <dgm:bulletEnabled val="1"/>
        </dgm:presLayoutVars>
      </dgm:prSet>
      <dgm:spPr/>
      <dgm:t>
        <a:bodyPr/>
        <a:lstStyle/>
        <a:p>
          <a:endParaRPr lang="en-US"/>
        </a:p>
      </dgm:t>
    </dgm:pt>
    <dgm:pt modelId="{C92DC664-6292-469D-A69E-B25F2D9E578E}" type="pres">
      <dgm:prSet presAssocID="{22ED8A93-2DB8-4758-8C7A-EF5D549D1E5F}" presName="nodeFollowingNodes" presStyleLbl="node1" presStyleIdx="2" presStyleCnt="5" custScaleX="122830" custRadScaleRad="91047" custRadScaleInc="-31224">
        <dgm:presLayoutVars>
          <dgm:bulletEnabled val="1"/>
        </dgm:presLayoutVars>
      </dgm:prSet>
      <dgm:spPr/>
      <dgm:t>
        <a:bodyPr/>
        <a:lstStyle/>
        <a:p>
          <a:endParaRPr lang="en-US"/>
        </a:p>
      </dgm:t>
    </dgm:pt>
    <dgm:pt modelId="{1BDD2824-E712-464A-87AC-66CD4C67A2FA}" type="pres">
      <dgm:prSet presAssocID="{2CE30372-A0BB-463F-BC80-533D64CD9ADD}" presName="nodeFollowingNodes" presStyleLbl="node1" presStyleIdx="3" presStyleCnt="5" custScaleX="120514" custRadScaleRad="95120" custRadScaleInc="34086">
        <dgm:presLayoutVars>
          <dgm:bulletEnabled val="1"/>
        </dgm:presLayoutVars>
      </dgm:prSet>
      <dgm:spPr/>
      <dgm:t>
        <a:bodyPr/>
        <a:lstStyle/>
        <a:p>
          <a:endParaRPr lang="en-US"/>
        </a:p>
      </dgm:t>
    </dgm:pt>
    <dgm:pt modelId="{78C5B34C-65EB-4CE9-842B-B7C4A1554A27}" type="pres">
      <dgm:prSet presAssocID="{205D1C3C-E531-4513-804C-D38CED82C931}" presName="nodeFollowingNodes" presStyleLbl="node1" presStyleIdx="4" presStyleCnt="5">
        <dgm:presLayoutVars>
          <dgm:bulletEnabled val="1"/>
        </dgm:presLayoutVars>
      </dgm:prSet>
      <dgm:spPr/>
      <dgm:t>
        <a:bodyPr/>
        <a:lstStyle/>
        <a:p>
          <a:endParaRPr lang="en-US"/>
        </a:p>
      </dgm:t>
    </dgm:pt>
  </dgm:ptLst>
  <dgm:cxnLst>
    <dgm:cxn modelId="{862691DE-A069-4D6E-BEF4-AE49926AC06C}" type="presOf" srcId="{2CE30372-A0BB-463F-BC80-533D64CD9ADD}" destId="{1BDD2824-E712-464A-87AC-66CD4C67A2FA}" srcOrd="0" destOrd="0" presId="urn:microsoft.com/office/officeart/2005/8/layout/cycle3"/>
    <dgm:cxn modelId="{86E08E7C-D6EB-45CD-B410-E5672D8751FA}" type="presOf" srcId="{C0B36F0C-BFA1-4722-8AA5-69F344C8E418}" destId="{10CD2515-F6EF-4D76-A9EE-6EB914BA26E6}" srcOrd="0" destOrd="0" presId="urn:microsoft.com/office/officeart/2005/8/layout/cycle3"/>
    <dgm:cxn modelId="{1DFA32A4-89A6-4A72-BED1-E614F3ABBC85}" type="presOf" srcId="{205D1C3C-E531-4513-804C-D38CED82C931}" destId="{78C5B34C-65EB-4CE9-842B-B7C4A1554A27}" srcOrd="0" destOrd="0" presId="urn:microsoft.com/office/officeart/2005/8/layout/cycle3"/>
    <dgm:cxn modelId="{598337E4-CD72-4367-A705-1BA2BAA50BF1}" srcId="{DF0CFDE6-B21F-4C4F-99E9-D7FF12F97543}" destId="{C0B36F0C-BFA1-4722-8AA5-69F344C8E418}" srcOrd="1" destOrd="0" parTransId="{7BE3E888-FE4F-4AF0-BD7D-2324AAD5D9C3}" sibTransId="{D6E58E3E-0FBE-4EFF-865A-9C6FDB048E32}"/>
    <dgm:cxn modelId="{44A75D24-882C-4273-B65C-D8AD0632EDA0}" type="presOf" srcId="{22ED8A93-2DB8-4758-8C7A-EF5D549D1E5F}" destId="{C92DC664-6292-469D-A69E-B25F2D9E578E}" srcOrd="0" destOrd="0" presId="urn:microsoft.com/office/officeart/2005/8/layout/cycle3"/>
    <dgm:cxn modelId="{EE658B77-6844-4164-9C80-627E98A1CE2F}" type="presOf" srcId="{968ADCE0-927C-4B12-B972-359A7CEE0C42}" destId="{9C4030C9-9CE9-41B2-8BD4-C36C9889918F}" srcOrd="0" destOrd="0" presId="urn:microsoft.com/office/officeart/2005/8/layout/cycle3"/>
    <dgm:cxn modelId="{1304D1E5-1F43-42FE-B532-1FDCD0EC8B02}" srcId="{DF0CFDE6-B21F-4C4F-99E9-D7FF12F97543}" destId="{22ED8A93-2DB8-4758-8C7A-EF5D549D1E5F}" srcOrd="2" destOrd="0" parTransId="{A9744A18-3AC0-426C-AED8-0FA90B500848}" sibTransId="{C7C683C1-EA61-4366-B406-7992DDAA34E8}"/>
    <dgm:cxn modelId="{10941924-DF91-484F-825B-F51E0F5CF2F9}" type="presOf" srcId="{05D97DBB-98A6-4FE8-8D36-9FC32CF2475D}" destId="{4058A633-2AB3-4EEA-A7C2-21507CC51633}" srcOrd="0" destOrd="0" presId="urn:microsoft.com/office/officeart/2005/8/layout/cycle3"/>
    <dgm:cxn modelId="{90E76EA9-D108-4C51-B023-033BBF2BCCF0}" srcId="{DF0CFDE6-B21F-4C4F-99E9-D7FF12F97543}" destId="{205D1C3C-E531-4513-804C-D38CED82C931}" srcOrd="4" destOrd="0" parTransId="{84B0F2FB-C968-4114-80BF-98BEA254FD61}" sibTransId="{CB16ACDF-54CD-4CEE-977E-8F69ABFEE281}"/>
    <dgm:cxn modelId="{5893295D-C7BC-40B8-90F0-2CFD3AD28C90}" srcId="{DF0CFDE6-B21F-4C4F-99E9-D7FF12F97543}" destId="{2CE30372-A0BB-463F-BC80-533D64CD9ADD}" srcOrd="3" destOrd="0" parTransId="{38D95592-340E-4683-8D07-5A37E7E1AA97}" sibTransId="{D7802E16-D88A-4BDE-8879-72C3F5210F05}"/>
    <dgm:cxn modelId="{C01D9B50-DCAE-4F7F-AD80-94166955FF2A}" type="presOf" srcId="{DF0CFDE6-B21F-4C4F-99E9-D7FF12F97543}" destId="{FC058B36-63FB-4B3A-A85B-90E2324A0346}" srcOrd="0" destOrd="0" presId="urn:microsoft.com/office/officeart/2005/8/layout/cycle3"/>
    <dgm:cxn modelId="{36AD8DB3-D239-4F33-82EE-C8D3A42E13C6}" srcId="{DF0CFDE6-B21F-4C4F-99E9-D7FF12F97543}" destId="{968ADCE0-927C-4B12-B972-359A7CEE0C42}" srcOrd="0" destOrd="0" parTransId="{E956D9A5-6B51-498A-8E02-B7BB187299C7}" sibTransId="{05D97DBB-98A6-4FE8-8D36-9FC32CF2475D}"/>
    <dgm:cxn modelId="{62BA72DB-1845-4482-8422-7DCF4D4E0C67}" type="presParOf" srcId="{FC058B36-63FB-4B3A-A85B-90E2324A0346}" destId="{240B38F6-1A81-40E1-ABDF-DD9CEAA11585}" srcOrd="0" destOrd="0" presId="urn:microsoft.com/office/officeart/2005/8/layout/cycle3"/>
    <dgm:cxn modelId="{67445D2E-04B3-48D1-AA78-016889826BF5}" type="presParOf" srcId="{240B38F6-1A81-40E1-ABDF-DD9CEAA11585}" destId="{9C4030C9-9CE9-41B2-8BD4-C36C9889918F}" srcOrd="0" destOrd="0" presId="urn:microsoft.com/office/officeart/2005/8/layout/cycle3"/>
    <dgm:cxn modelId="{F8A82AE1-FCE0-41D9-8D13-550542002690}" type="presParOf" srcId="{240B38F6-1A81-40E1-ABDF-DD9CEAA11585}" destId="{4058A633-2AB3-4EEA-A7C2-21507CC51633}" srcOrd="1" destOrd="0" presId="urn:microsoft.com/office/officeart/2005/8/layout/cycle3"/>
    <dgm:cxn modelId="{B97616AA-660B-47BC-A61B-2E9A22710383}" type="presParOf" srcId="{240B38F6-1A81-40E1-ABDF-DD9CEAA11585}" destId="{10CD2515-F6EF-4D76-A9EE-6EB914BA26E6}" srcOrd="2" destOrd="0" presId="urn:microsoft.com/office/officeart/2005/8/layout/cycle3"/>
    <dgm:cxn modelId="{5E89CEC9-CDFB-4CAC-BFE1-3356596F2229}" type="presParOf" srcId="{240B38F6-1A81-40E1-ABDF-DD9CEAA11585}" destId="{C92DC664-6292-469D-A69E-B25F2D9E578E}" srcOrd="3" destOrd="0" presId="urn:microsoft.com/office/officeart/2005/8/layout/cycle3"/>
    <dgm:cxn modelId="{621453B6-95E7-4C85-9C42-15E7131C6540}" type="presParOf" srcId="{240B38F6-1A81-40E1-ABDF-DD9CEAA11585}" destId="{1BDD2824-E712-464A-87AC-66CD4C67A2FA}" srcOrd="4" destOrd="0" presId="urn:microsoft.com/office/officeart/2005/8/layout/cycle3"/>
    <dgm:cxn modelId="{6940068A-5527-4465-B3B3-114E948FA8C8}" type="presParOf" srcId="{240B38F6-1A81-40E1-ABDF-DD9CEAA11585}" destId="{78C5B34C-65EB-4CE9-842B-B7C4A1554A27}"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D9AF6F-909E-41ED-8B4B-7ADB3E9EAE4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7257CBFA-5810-4635-B3B1-8ACDC5F8A608}">
      <dgm:prSet phldrT="[Text]" custT="1"/>
      <dgm:spPr>
        <a:solidFill>
          <a:srgbClr val="B2B2B2">
            <a:alpha val="49804"/>
          </a:srgbClr>
        </a:solidFill>
      </dgm:spPr>
      <dgm:t>
        <a:bodyPr anchor="b"/>
        <a:lstStyle/>
        <a:p>
          <a:r>
            <a:rPr lang="de-DE" sz="500" dirty="0" smtClean="0">
              <a:solidFill>
                <a:srgbClr val="412D63"/>
              </a:solidFill>
            </a:rPr>
            <a:t>Development</a:t>
          </a:r>
          <a:endParaRPr lang="en-US" sz="500" dirty="0">
            <a:solidFill>
              <a:srgbClr val="412D63"/>
            </a:solidFill>
          </a:endParaRPr>
        </a:p>
      </dgm:t>
    </dgm:pt>
    <dgm:pt modelId="{93F1BDB5-3F2B-4F26-B196-3DCBB4DE44AE}" type="parTrans" cxnId="{F1FA93C2-35A0-42F1-B663-71A8CA146787}">
      <dgm:prSet/>
      <dgm:spPr/>
      <dgm:t>
        <a:bodyPr/>
        <a:lstStyle/>
        <a:p>
          <a:endParaRPr lang="en-US"/>
        </a:p>
      </dgm:t>
    </dgm:pt>
    <dgm:pt modelId="{6893DE54-75F6-4F9C-913B-D5695031DBC2}" type="sibTrans" cxnId="{F1FA93C2-35A0-42F1-B663-71A8CA146787}">
      <dgm:prSet/>
      <dgm:spPr/>
      <dgm:t>
        <a:bodyPr/>
        <a:lstStyle/>
        <a:p>
          <a:endParaRPr lang="en-US"/>
        </a:p>
      </dgm:t>
    </dgm:pt>
    <dgm:pt modelId="{9F812D94-130D-46BB-8905-8D21405AD597}">
      <dgm:prSet phldrT="[Text]" custT="1"/>
      <dgm:spPr>
        <a:solidFill>
          <a:srgbClr val="B2B2B2">
            <a:alpha val="49804"/>
          </a:srgbClr>
        </a:solidFill>
      </dgm:spPr>
      <dgm:t>
        <a:bodyPr anchor="b"/>
        <a:lstStyle/>
        <a:p>
          <a:r>
            <a:rPr lang="de-DE" sz="500" dirty="0" err="1" smtClean="0">
              <a:solidFill>
                <a:srgbClr val="412D63"/>
              </a:solidFill>
            </a:rPr>
            <a:t>Operations</a:t>
          </a:r>
          <a:endParaRPr lang="en-US" sz="500" dirty="0">
            <a:solidFill>
              <a:srgbClr val="412D63"/>
            </a:solidFill>
          </a:endParaRPr>
        </a:p>
      </dgm:t>
    </dgm:pt>
    <dgm:pt modelId="{5A1B3D19-D2A8-4F48-96DA-2B781B736F76}" type="parTrans" cxnId="{A8F89C75-D25B-4F73-AC54-A3F36920FBCE}">
      <dgm:prSet/>
      <dgm:spPr/>
      <dgm:t>
        <a:bodyPr/>
        <a:lstStyle/>
        <a:p>
          <a:endParaRPr lang="en-US"/>
        </a:p>
      </dgm:t>
    </dgm:pt>
    <dgm:pt modelId="{0FD4BE51-4A4F-4142-B10C-5FB44337286E}" type="sibTrans" cxnId="{A8F89C75-D25B-4F73-AC54-A3F36920FBCE}">
      <dgm:prSet/>
      <dgm:spPr/>
      <dgm:t>
        <a:bodyPr/>
        <a:lstStyle/>
        <a:p>
          <a:endParaRPr lang="en-US"/>
        </a:p>
      </dgm:t>
    </dgm:pt>
    <dgm:pt modelId="{9B0B231B-781C-42FB-B5E4-1ED8D5701BB9}">
      <dgm:prSet phldrT="[Text]" custT="1"/>
      <dgm:spPr>
        <a:solidFill>
          <a:srgbClr val="B2B2B2">
            <a:alpha val="49804"/>
          </a:srgbClr>
        </a:solidFill>
      </dgm:spPr>
      <dgm:t>
        <a:bodyPr anchor="b"/>
        <a:lstStyle/>
        <a:p>
          <a:r>
            <a:rPr lang="de-DE" sz="500" dirty="0" smtClean="0">
              <a:solidFill>
                <a:srgbClr val="412D63"/>
              </a:solidFill>
            </a:rPr>
            <a:t>Business</a:t>
          </a:r>
          <a:endParaRPr lang="en-US" sz="500" dirty="0">
            <a:solidFill>
              <a:srgbClr val="412D63"/>
            </a:solidFill>
          </a:endParaRPr>
        </a:p>
      </dgm:t>
    </dgm:pt>
    <dgm:pt modelId="{FF609598-5EA6-41BB-8C7C-90ADE13DCDBA}" type="parTrans" cxnId="{39EA0B45-CC3D-4B93-9404-ED5C79A2ADA7}">
      <dgm:prSet/>
      <dgm:spPr/>
      <dgm:t>
        <a:bodyPr/>
        <a:lstStyle/>
        <a:p>
          <a:endParaRPr lang="en-US"/>
        </a:p>
      </dgm:t>
    </dgm:pt>
    <dgm:pt modelId="{9FF7C8BB-2BEF-4349-A51C-6E3C415B7EAA}" type="sibTrans" cxnId="{39EA0B45-CC3D-4B93-9404-ED5C79A2ADA7}">
      <dgm:prSet/>
      <dgm:spPr/>
      <dgm:t>
        <a:bodyPr/>
        <a:lstStyle/>
        <a:p>
          <a:endParaRPr lang="en-US"/>
        </a:p>
      </dgm:t>
    </dgm:pt>
    <dgm:pt modelId="{61A0FEA9-8292-4FEC-BCF5-3F80D4D99FF6}" type="pres">
      <dgm:prSet presAssocID="{44D9AF6F-909E-41ED-8B4B-7ADB3E9EAE43}" presName="compositeShape" presStyleCnt="0">
        <dgm:presLayoutVars>
          <dgm:chMax val="7"/>
          <dgm:dir/>
          <dgm:resizeHandles val="exact"/>
        </dgm:presLayoutVars>
      </dgm:prSet>
      <dgm:spPr/>
      <dgm:t>
        <a:bodyPr/>
        <a:lstStyle/>
        <a:p>
          <a:endParaRPr lang="en-US"/>
        </a:p>
      </dgm:t>
    </dgm:pt>
    <dgm:pt modelId="{2E1CD1D0-9AF6-4F33-9F25-3A67056B8B9E}" type="pres">
      <dgm:prSet presAssocID="{7257CBFA-5810-4635-B3B1-8ACDC5F8A608}" presName="circ1" presStyleLbl="vennNode1" presStyleIdx="0" presStyleCnt="3"/>
      <dgm:spPr/>
      <dgm:t>
        <a:bodyPr/>
        <a:lstStyle/>
        <a:p>
          <a:endParaRPr lang="en-US"/>
        </a:p>
      </dgm:t>
    </dgm:pt>
    <dgm:pt modelId="{C59D0F37-825A-4683-9F53-81D7B3DDF80A}" type="pres">
      <dgm:prSet presAssocID="{7257CBFA-5810-4635-B3B1-8ACDC5F8A608}" presName="circ1Tx" presStyleLbl="revTx" presStyleIdx="0" presStyleCnt="0">
        <dgm:presLayoutVars>
          <dgm:chMax val="0"/>
          <dgm:chPref val="0"/>
          <dgm:bulletEnabled val="1"/>
        </dgm:presLayoutVars>
      </dgm:prSet>
      <dgm:spPr/>
      <dgm:t>
        <a:bodyPr/>
        <a:lstStyle/>
        <a:p>
          <a:endParaRPr lang="en-US"/>
        </a:p>
      </dgm:t>
    </dgm:pt>
    <dgm:pt modelId="{437BD2C6-0416-4DFC-A027-279FCA5183D7}" type="pres">
      <dgm:prSet presAssocID="{9F812D94-130D-46BB-8905-8D21405AD597}" presName="circ2" presStyleLbl="vennNode1" presStyleIdx="1" presStyleCnt="3"/>
      <dgm:spPr/>
      <dgm:t>
        <a:bodyPr/>
        <a:lstStyle/>
        <a:p>
          <a:endParaRPr lang="en-US"/>
        </a:p>
      </dgm:t>
    </dgm:pt>
    <dgm:pt modelId="{B94ED941-194C-422C-9517-7C4C308DADC8}" type="pres">
      <dgm:prSet presAssocID="{9F812D94-130D-46BB-8905-8D21405AD597}" presName="circ2Tx" presStyleLbl="revTx" presStyleIdx="0" presStyleCnt="0">
        <dgm:presLayoutVars>
          <dgm:chMax val="0"/>
          <dgm:chPref val="0"/>
          <dgm:bulletEnabled val="1"/>
        </dgm:presLayoutVars>
      </dgm:prSet>
      <dgm:spPr/>
      <dgm:t>
        <a:bodyPr/>
        <a:lstStyle/>
        <a:p>
          <a:endParaRPr lang="en-US"/>
        </a:p>
      </dgm:t>
    </dgm:pt>
    <dgm:pt modelId="{7E313336-5EA2-48FD-9D0F-64CDEB94CB4A}" type="pres">
      <dgm:prSet presAssocID="{9B0B231B-781C-42FB-B5E4-1ED8D5701BB9}" presName="circ3" presStyleLbl="vennNode1" presStyleIdx="2" presStyleCnt="3"/>
      <dgm:spPr/>
      <dgm:t>
        <a:bodyPr/>
        <a:lstStyle/>
        <a:p>
          <a:endParaRPr lang="en-US"/>
        </a:p>
      </dgm:t>
    </dgm:pt>
    <dgm:pt modelId="{1A0B1525-5340-4EC9-952B-B5152E1F250B}" type="pres">
      <dgm:prSet presAssocID="{9B0B231B-781C-42FB-B5E4-1ED8D5701BB9}" presName="circ3Tx" presStyleLbl="revTx" presStyleIdx="0" presStyleCnt="0">
        <dgm:presLayoutVars>
          <dgm:chMax val="0"/>
          <dgm:chPref val="0"/>
          <dgm:bulletEnabled val="1"/>
        </dgm:presLayoutVars>
      </dgm:prSet>
      <dgm:spPr/>
      <dgm:t>
        <a:bodyPr/>
        <a:lstStyle/>
        <a:p>
          <a:endParaRPr lang="en-US"/>
        </a:p>
      </dgm:t>
    </dgm:pt>
  </dgm:ptLst>
  <dgm:cxnLst>
    <dgm:cxn modelId="{F1FA93C2-35A0-42F1-B663-71A8CA146787}" srcId="{44D9AF6F-909E-41ED-8B4B-7ADB3E9EAE43}" destId="{7257CBFA-5810-4635-B3B1-8ACDC5F8A608}" srcOrd="0" destOrd="0" parTransId="{93F1BDB5-3F2B-4F26-B196-3DCBB4DE44AE}" sibTransId="{6893DE54-75F6-4F9C-913B-D5695031DBC2}"/>
    <dgm:cxn modelId="{1E7D28FA-E433-4D87-BE19-6F660AB8AE7F}" type="presOf" srcId="{9F812D94-130D-46BB-8905-8D21405AD597}" destId="{437BD2C6-0416-4DFC-A027-279FCA5183D7}" srcOrd="0" destOrd="0" presId="urn:microsoft.com/office/officeart/2005/8/layout/venn1"/>
    <dgm:cxn modelId="{E5F45E41-91CB-4D42-84DB-6081D90B6B79}" type="presOf" srcId="{9F812D94-130D-46BB-8905-8D21405AD597}" destId="{B94ED941-194C-422C-9517-7C4C308DADC8}" srcOrd="1" destOrd="0" presId="urn:microsoft.com/office/officeart/2005/8/layout/venn1"/>
    <dgm:cxn modelId="{EE103D3A-264E-4385-9228-930D0D94BEE9}" type="presOf" srcId="{9B0B231B-781C-42FB-B5E4-1ED8D5701BB9}" destId="{1A0B1525-5340-4EC9-952B-B5152E1F250B}" srcOrd="1" destOrd="0" presId="urn:microsoft.com/office/officeart/2005/8/layout/venn1"/>
    <dgm:cxn modelId="{055EF061-F855-4F11-B429-54D067945FC6}" type="presOf" srcId="{7257CBFA-5810-4635-B3B1-8ACDC5F8A608}" destId="{C59D0F37-825A-4683-9F53-81D7B3DDF80A}" srcOrd="1" destOrd="0" presId="urn:microsoft.com/office/officeart/2005/8/layout/venn1"/>
    <dgm:cxn modelId="{39EA0B45-CC3D-4B93-9404-ED5C79A2ADA7}" srcId="{44D9AF6F-909E-41ED-8B4B-7ADB3E9EAE43}" destId="{9B0B231B-781C-42FB-B5E4-1ED8D5701BB9}" srcOrd="2" destOrd="0" parTransId="{FF609598-5EA6-41BB-8C7C-90ADE13DCDBA}" sibTransId="{9FF7C8BB-2BEF-4349-A51C-6E3C415B7EAA}"/>
    <dgm:cxn modelId="{88A5E042-0AB4-42FE-AC6E-331457FAE6DB}" type="presOf" srcId="{7257CBFA-5810-4635-B3B1-8ACDC5F8A608}" destId="{2E1CD1D0-9AF6-4F33-9F25-3A67056B8B9E}" srcOrd="0" destOrd="0" presId="urn:microsoft.com/office/officeart/2005/8/layout/venn1"/>
    <dgm:cxn modelId="{A8F89C75-D25B-4F73-AC54-A3F36920FBCE}" srcId="{44D9AF6F-909E-41ED-8B4B-7ADB3E9EAE43}" destId="{9F812D94-130D-46BB-8905-8D21405AD597}" srcOrd="1" destOrd="0" parTransId="{5A1B3D19-D2A8-4F48-96DA-2B781B736F76}" sibTransId="{0FD4BE51-4A4F-4142-B10C-5FB44337286E}"/>
    <dgm:cxn modelId="{AA61A4F0-13DA-427E-B878-3BE3E820065C}" type="presOf" srcId="{9B0B231B-781C-42FB-B5E4-1ED8D5701BB9}" destId="{7E313336-5EA2-48FD-9D0F-64CDEB94CB4A}" srcOrd="0" destOrd="0" presId="urn:microsoft.com/office/officeart/2005/8/layout/venn1"/>
    <dgm:cxn modelId="{72557F71-61F9-407E-AAF1-AA0BC282D2C9}" type="presOf" srcId="{44D9AF6F-909E-41ED-8B4B-7ADB3E9EAE43}" destId="{61A0FEA9-8292-4FEC-BCF5-3F80D4D99FF6}" srcOrd="0" destOrd="0" presId="urn:microsoft.com/office/officeart/2005/8/layout/venn1"/>
    <dgm:cxn modelId="{1589C51A-46F8-403F-BC86-99263D836582}" type="presParOf" srcId="{61A0FEA9-8292-4FEC-BCF5-3F80D4D99FF6}" destId="{2E1CD1D0-9AF6-4F33-9F25-3A67056B8B9E}" srcOrd="0" destOrd="0" presId="urn:microsoft.com/office/officeart/2005/8/layout/venn1"/>
    <dgm:cxn modelId="{7A1E0D68-D582-4D50-A836-6FEB56F9CAD9}" type="presParOf" srcId="{61A0FEA9-8292-4FEC-BCF5-3F80D4D99FF6}" destId="{C59D0F37-825A-4683-9F53-81D7B3DDF80A}" srcOrd="1" destOrd="0" presId="urn:microsoft.com/office/officeart/2005/8/layout/venn1"/>
    <dgm:cxn modelId="{9915CE7E-40BA-4E46-9A40-D4F1B58CBEA0}" type="presParOf" srcId="{61A0FEA9-8292-4FEC-BCF5-3F80D4D99FF6}" destId="{437BD2C6-0416-4DFC-A027-279FCA5183D7}" srcOrd="2" destOrd="0" presId="urn:microsoft.com/office/officeart/2005/8/layout/venn1"/>
    <dgm:cxn modelId="{49FB37B6-7278-4D49-AD18-5BD883399FA0}" type="presParOf" srcId="{61A0FEA9-8292-4FEC-BCF5-3F80D4D99FF6}" destId="{B94ED941-194C-422C-9517-7C4C308DADC8}" srcOrd="3" destOrd="0" presId="urn:microsoft.com/office/officeart/2005/8/layout/venn1"/>
    <dgm:cxn modelId="{06D5793D-AD29-46A3-AC21-6B370AB359BB}" type="presParOf" srcId="{61A0FEA9-8292-4FEC-BCF5-3F80D4D99FF6}" destId="{7E313336-5EA2-48FD-9D0F-64CDEB94CB4A}" srcOrd="4" destOrd="0" presId="urn:microsoft.com/office/officeart/2005/8/layout/venn1"/>
    <dgm:cxn modelId="{AD810226-ACE6-42F8-BCD8-B10D691EA51F}" type="presParOf" srcId="{61A0FEA9-8292-4FEC-BCF5-3F80D4D99FF6}" destId="{1A0B1525-5340-4EC9-952B-B5152E1F250B}" srcOrd="5"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8A633-2AB3-4EEA-A7C2-21507CC51633}">
      <dsp:nvSpPr>
        <dsp:cNvPr id="0" name=""/>
        <dsp:cNvSpPr/>
      </dsp:nvSpPr>
      <dsp:spPr>
        <a:xfrm>
          <a:off x="428829" y="-181661"/>
          <a:ext cx="2039069" cy="2039069"/>
        </a:xfrm>
        <a:prstGeom prst="circularArrow">
          <a:avLst>
            <a:gd name="adj1" fmla="val 5544"/>
            <a:gd name="adj2" fmla="val 330680"/>
            <a:gd name="adj3" fmla="val 12828137"/>
            <a:gd name="adj4" fmla="val 17993771"/>
            <a:gd name="adj5" fmla="val 5757"/>
          </a:avLst>
        </a:prstGeom>
        <a:solidFill>
          <a:srgbClr val="412D63"/>
        </a:solidFill>
        <a:ln>
          <a:noFill/>
        </a:ln>
        <a:effectLst/>
      </dsp:spPr>
      <dsp:style>
        <a:lnRef idx="0">
          <a:scrgbClr r="0" g="0" b="0"/>
        </a:lnRef>
        <a:fillRef idx="1">
          <a:scrgbClr r="0" g="0" b="0"/>
        </a:fillRef>
        <a:effectRef idx="0">
          <a:scrgbClr r="0" g="0" b="0"/>
        </a:effectRef>
        <a:fontRef idx="minor"/>
      </dsp:style>
    </dsp:sp>
    <dsp:sp modelId="{9C4030C9-9CE9-41B2-8BD4-C36C9889918F}">
      <dsp:nvSpPr>
        <dsp:cNvPr id="0" name=""/>
        <dsp:cNvSpPr/>
      </dsp:nvSpPr>
      <dsp:spPr>
        <a:xfrm>
          <a:off x="792085" y="712"/>
          <a:ext cx="1312557"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Anforderungen</a:t>
          </a:r>
          <a:endParaRPr lang="en-US" sz="1100" kern="1200" dirty="0">
            <a:solidFill>
              <a:srgbClr val="412D63"/>
            </a:solidFill>
          </a:endParaRPr>
        </a:p>
      </dsp:txBody>
      <dsp:txXfrm>
        <a:off x="813075" y="21702"/>
        <a:ext cx="1270577" cy="388003"/>
      </dsp:txXfrm>
    </dsp:sp>
    <dsp:sp modelId="{10CD2515-F6EF-4D76-A9EE-6EB914BA26E6}">
      <dsp:nvSpPr>
        <dsp:cNvPr id="0" name=""/>
        <dsp:cNvSpPr/>
      </dsp:nvSpPr>
      <dsp:spPr>
        <a:xfrm>
          <a:off x="1845361" y="601549"/>
          <a:ext cx="859966"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Entwurf</a:t>
          </a:r>
          <a:endParaRPr lang="en-US" sz="1100" kern="1200" dirty="0">
            <a:solidFill>
              <a:srgbClr val="412D63"/>
            </a:solidFill>
          </a:endParaRPr>
        </a:p>
      </dsp:txBody>
      <dsp:txXfrm>
        <a:off x="1866351" y="622539"/>
        <a:ext cx="817986" cy="388003"/>
      </dsp:txXfrm>
    </dsp:sp>
    <dsp:sp modelId="{C92DC664-6292-469D-A69E-B25F2D9E578E}">
      <dsp:nvSpPr>
        <dsp:cNvPr id="0" name=""/>
        <dsp:cNvSpPr/>
      </dsp:nvSpPr>
      <dsp:spPr>
        <a:xfrm>
          <a:off x="1566617" y="1327347"/>
          <a:ext cx="1056296"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Entwicklung</a:t>
          </a:r>
          <a:endParaRPr lang="en-US" sz="1100" kern="1200" dirty="0">
            <a:solidFill>
              <a:srgbClr val="412D63"/>
            </a:solidFill>
          </a:endParaRPr>
        </a:p>
      </dsp:txBody>
      <dsp:txXfrm>
        <a:off x="1587607" y="1348337"/>
        <a:ext cx="1014316" cy="388003"/>
      </dsp:txXfrm>
    </dsp:sp>
    <dsp:sp modelId="{1BDD2824-E712-464A-87AC-66CD4C67A2FA}">
      <dsp:nvSpPr>
        <dsp:cNvPr id="0" name=""/>
        <dsp:cNvSpPr/>
      </dsp:nvSpPr>
      <dsp:spPr>
        <a:xfrm>
          <a:off x="240848" y="1327344"/>
          <a:ext cx="1036379"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Test</a:t>
          </a:r>
          <a:endParaRPr lang="en-US" sz="1100" kern="1200" dirty="0">
            <a:solidFill>
              <a:srgbClr val="412D63"/>
            </a:solidFill>
          </a:endParaRPr>
        </a:p>
      </dsp:txBody>
      <dsp:txXfrm>
        <a:off x="261838" y="1348334"/>
        <a:ext cx="994399" cy="388003"/>
      </dsp:txXfrm>
    </dsp:sp>
    <dsp:sp modelId="{78C5B34C-65EB-4CE9-842B-B7C4A1554A27}">
      <dsp:nvSpPr>
        <dsp:cNvPr id="0" name=""/>
        <dsp:cNvSpPr/>
      </dsp:nvSpPr>
      <dsp:spPr>
        <a:xfrm>
          <a:off x="191400" y="601549"/>
          <a:ext cx="859966" cy="429983"/>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de-DE" sz="1100" kern="1200" dirty="0" smtClean="0">
              <a:solidFill>
                <a:srgbClr val="412D63"/>
              </a:solidFill>
            </a:rPr>
            <a:t>Betrieb</a:t>
          </a:r>
          <a:endParaRPr lang="en-US" sz="1100" kern="1200" dirty="0">
            <a:solidFill>
              <a:srgbClr val="412D63"/>
            </a:solidFill>
          </a:endParaRPr>
        </a:p>
      </dsp:txBody>
      <dsp:txXfrm>
        <a:off x="212390" y="622539"/>
        <a:ext cx="817986" cy="388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CD1D0-9AF6-4F33-9F25-3A67056B8B9E}">
      <dsp:nvSpPr>
        <dsp:cNvPr id="0" name=""/>
        <dsp:cNvSpPr/>
      </dsp:nvSpPr>
      <dsp:spPr>
        <a:xfrm>
          <a:off x="471968" y="27108"/>
          <a:ext cx="1301224" cy="130122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de-DE" sz="1100" kern="1200" dirty="0" smtClean="0">
              <a:solidFill>
                <a:srgbClr val="412D63"/>
              </a:solidFill>
            </a:rPr>
            <a:t>Entwicklung</a:t>
          </a:r>
          <a:endParaRPr lang="en-US" sz="1100" kern="1200" dirty="0">
            <a:solidFill>
              <a:srgbClr val="412D63"/>
            </a:solidFill>
          </a:endParaRPr>
        </a:p>
      </dsp:txBody>
      <dsp:txXfrm>
        <a:off x="645465" y="254823"/>
        <a:ext cx="954231" cy="585550"/>
      </dsp:txXfrm>
    </dsp:sp>
    <dsp:sp modelId="{437BD2C6-0416-4DFC-A027-279FCA5183D7}">
      <dsp:nvSpPr>
        <dsp:cNvPr id="0" name=""/>
        <dsp:cNvSpPr/>
      </dsp:nvSpPr>
      <dsp:spPr>
        <a:xfrm>
          <a:off x="941493" y="840373"/>
          <a:ext cx="1301224" cy="130122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de-DE" sz="1100" kern="1200" dirty="0" smtClean="0">
              <a:solidFill>
                <a:srgbClr val="412D63"/>
              </a:solidFill>
            </a:rPr>
            <a:t>Betrieb</a:t>
          </a:r>
          <a:endParaRPr lang="en-US" sz="1100" kern="1200" dirty="0">
            <a:solidFill>
              <a:srgbClr val="412D63"/>
            </a:solidFill>
          </a:endParaRPr>
        </a:p>
      </dsp:txBody>
      <dsp:txXfrm>
        <a:off x="1339451" y="1176523"/>
        <a:ext cx="780734" cy="715673"/>
      </dsp:txXfrm>
    </dsp:sp>
    <dsp:sp modelId="{7E313336-5EA2-48FD-9D0F-64CDEB94CB4A}">
      <dsp:nvSpPr>
        <dsp:cNvPr id="0" name=""/>
        <dsp:cNvSpPr/>
      </dsp:nvSpPr>
      <dsp:spPr>
        <a:xfrm>
          <a:off x="2443" y="840373"/>
          <a:ext cx="1301224" cy="130122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de-DE" sz="1100" kern="1200" dirty="0" smtClean="0">
              <a:solidFill>
                <a:srgbClr val="412D63"/>
              </a:solidFill>
            </a:rPr>
            <a:t>Business</a:t>
          </a:r>
          <a:endParaRPr lang="en-US" sz="1100" kern="1200" dirty="0">
            <a:solidFill>
              <a:srgbClr val="412D63"/>
            </a:solidFill>
          </a:endParaRPr>
        </a:p>
      </dsp:txBody>
      <dsp:txXfrm>
        <a:off x="124975" y="1176523"/>
        <a:ext cx="780734" cy="715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8A633-2AB3-4EEA-A7C2-21507CC51633}">
      <dsp:nvSpPr>
        <dsp:cNvPr id="0" name=""/>
        <dsp:cNvSpPr/>
      </dsp:nvSpPr>
      <dsp:spPr>
        <a:xfrm>
          <a:off x="244339" y="-41662"/>
          <a:ext cx="1111904" cy="1111904"/>
        </a:xfrm>
        <a:prstGeom prst="circularArrow">
          <a:avLst>
            <a:gd name="adj1" fmla="val 5544"/>
            <a:gd name="adj2" fmla="val 330680"/>
            <a:gd name="adj3" fmla="val 13655222"/>
            <a:gd name="adj4" fmla="val 17459870"/>
            <a:gd name="adj5" fmla="val 5757"/>
          </a:avLst>
        </a:prstGeom>
        <a:solidFill>
          <a:srgbClr val="412D63"/>
        </a:solidFill>
        <a:ln>
          <a:noFill/>
        </a:ln>
        <a:effectLst/>
      </dsp:spPr>
      <dsp:style>
        <a:lnRef idx="0">
          <a:scrgbClr r="0" g="0" b="0"/>
        </a:lnRef>
        <a:fillRef idx="1">
          <a:scrgbClr r="0" g="0" b="0"/>
        </a:fillRef>
        <a:effectRef idx="0">
          <a:scrgbClr r="0" g="0" b="0"/>
        </a:effectRef>
        <a:fontRef idx="minor"/>
      </dsp:style>
    </dsp:sp>
    <dsp:sp modelId="{9C4030C9-9CE9-41B2-8BD4-C36C9889918F}">
      <dsp:nvSpPr>
        <dsp:cNvPr id="0" name=""/>
        <dsp:cNvSpPr/>
      </dsp:nvSpPr>
      <dsp:spPr>
        <a:xfrm>
          <a:off x="526533" y="186"/>
          <a:ext cx="547515"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solidFill>
                <a:srgbClr val="412D63"/>
              </a:solidFill>
            </a:rPr>
            <a:t>Requirements</a:t>
          </a:r>
          <a:endParaRPr lang="en-US" sz="500" kern="1200" dirty="0">
            <a:solidFill>
              <a:srgbClr val="412D63"/>
            </a:solidFill>
          </a:endParaRPr>
        </a:p>
      </dsp:txBody>
      <dsp:txXfrm>
        <a:off x="536681" y="10334"/>
        <a:ext cx="527219" cy="187592"/>
      </dsp:txXfrm>
    </dsp:sp>
    <dsp:sp modelId="{10CD2515-F6EF-4D76-A9EE-6EB914BA26E6}">
      <dsp:nvSpPr>
        <dsp:cNvPr id="0" name=""/>
        <dsp:cNvSpPr/>
      </dsp:nvSpPr>
      <dsp:spPr>
        <a:xfrm>
          <a:off x="1043355" y="327822"/>
          <a:ext cx="415776"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solidFill>
                <a:srgbClr val="412D63"/>
              </a:solidFill>
            </a:rPr>
            <a:t>Design</a:t>
          </a:r>
          <a:endParaRPr lang="en-US" sz="500" kern="1200" dirty="0">
            <a:solidFill>
              <a:srgbClr val="412D63"/>
            </a:solidFill>
          </a:endParaRPr>
        </a:p>
      </dsp:txBody>
      <dsp:txXfrm>
        <a:off x="1053503" y="337970"/>
        <a:ext cx="395480" cy="187592"/>
      </dsp:txXfrm>
    </dsp:sp>
    <dsp:sp modelId="{C92DC664-6292-469D-A69E-B25F2D9E578E}">
      <dsp:nvSpPr>
        <dsp:cNvPr id="0" name=""/>
        <dsp:cNvSpPr/>
      </dsp:nvSpPr>
      <dsp:spPr>
        <a:xfrm>
          <a:off x="897425" y="723600"/>
          <a:ext cx="510698"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solidFill>
                <a:srgbClr val="412D63"/>
              </a:solidFill>
            </a:rPr>
            <a:t>Development</a:t>
          </a:r>
          <a:endParaRPr lang="en-US" sz="500" kern="1200" dirty="0">
            <a:solidFill>
              <a:srgbClr val="412D63"/>
            </a:solidFill>
          </a:endParaRPr>
        </a:p>
      </dsp:txBody>
      <dsp:txXfrm>
        <a:off x="907573" y="733748"/>
        <a:ext cx="490402" cy="187592"/>
      </dsp:txXfrm>
    </dsp:sp>
    <dsp:sp modelId="{1BDD2824-E712-464A-87AC-66CD4C67A2FA}">
      <dsp:nvSpPr>
        <dsp:cNvPr id="0" name=""/>
        <dsp:cNvSpPr/>
      </dsp:nvSpPr>
      <dsp:spPr>
        <a:xfrm>
          <a:off x="173867" y="723598"/>
          <a:ext cx="501068"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solidFill>
                <a:srgbClr val="412D63"/>
              </a:solidFill>
            </a:rPr>
            <a:t>Testing</a:t>
          </a:r>
          <a:endParaRPr lang="en-US" sz="500" kern="1200" dirty="0">
            <a:solidFill>
              <a:srgbClr val="412D63"/>
            </a:solidFill>
          </a:endParaRPr>
        </a:p>
      </dsp:txBody>
      <dsp:txXfrm>
        <a:off x="184015" y="733746"/>
        <a:ext cx="480772" cy="187592"/>
      </dsp:txXfrm>
    </dsp:sp>
    <dsp:sp modelId="{78C5B34C-65EB-4CE9-842B-B7C4A1554A27}">
      <dsp:nvSpPr>
        <dsp:cNvPr id="0" name=""/>
        <dsp:cNvSpPr/>
      </dsp:nvSpPr>
      <dsp:spPr>
        <a:xfrm>
          <a:off x="141450" y="327822"/>
          <a:ext cx="415776" cy="207888"/>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solidFill>
                <a:srgbClr val="412D63"/>
              </a:solidFill>
            </a:rPr>
            <a:t>Operations</a:t>
          </a:r>
          <a:endParaRPr lang="en-US" sz="500" kern="1200" dirty="0">
            <a:solidFill>
              <a:srgbClr val="412D63"/>
            </a:solidFill>
          </a:endParaRPr>
        </a:p>
      </dsp:txBody>
      <dsp:txXfrm>
        <a:off x="151598" y="337970"/>
        <a:ext cx="395480" cy="1875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CD1D0-9AF6-4F33-9F25-3A67056B8B9E}">
      <dsp:nvSpPr>
        <dsp:cNvPr id="0" name=""/>
        <dsp:cNvSpPr/>
      </dsp:nvSpPr>
      <dsp:spPr>
        <a:xfrm>
          <a:off x="244173" y="65341"/>
          <a:ext cx="676694" cy="67669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de-DE" sz="500" kern="1200" dirty="0" smtClean="0">
              <a:solidFill>
                <a:srgbClr val="412D63"/>
              </a:solidFill>
            </a:rPr>
            <a:t>Development</a:t>
          </a:r>
          <a:endParaRPr lang="en-US" sz="500" kern="1200" dirty="0">
            <a:solidFill>
              <a:srgbClr val="412D63"/>
            </a:solidFill>
          </a:endParaRPr>
        </a:p>
      </dsp:txBody>
      <dsp:txXfrm>
        <a:off x="334399" y="183762"/>
        <a:ext cx="496242" cy="304512"/>
      </dsp:txXfrm>
    </dsp:sp>
    <dsp:sp modelId="{437BD2C6-0416-4DFC-A027-279FCA5183D7}">
      <dsp:nvSpPr>
        <dsp:cNvPr id="0" name=""/>
        <dsp:cNvSpPr/>
      </dsp:nvSpPr>
      <dsp:spPr>
        <a:xfrm>
          <a:off x="488347" y="488275"/>
          <a:ext cx="676694" cy="67669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de-DE" sz="500" kern="1200" dirty="0" err="1" smtClean="0">
              <a:solidFill>
                <a:srgbClr val="412D63"/>
              </a:solidFill>
            </a:rPr>
            <a:t>Operations</a:t>
          </a:r>
          <a:endParaRPr lang="en-US" sz="500" kern="1200" dirty="0">
            <a:solidFill>
              <a:srgbClr val="412D63"/>
            </a:solidFill>
          </a:endParaRPr>
        </a:p>
      </dsp:txBody>
      <dsp:txXfrm>
        <a:off x="695303" y="663088"/>
        <a:ext cx="406016" cy="372181"/>
      </dsp:txXfrm>
    </dsp:sp>
    <dsp:sp modelId="{7E313336-5EA2-48FD-9D0F-64CDEB94CB4A}">
      <dsp:nvSpPr>
        <dsp:cNvPr id="0" name=""/>
        <dsp:cNvSpPr/>
      </dsp:nvSpPr>
      <dsp:spPr>
        <a:xfrm>
          <a:off x="0" y="488275"/>
          <a:ext cx="676694" cy="676694"/>
        </a:xfrm>
        <a:prstGeom prst="ellipse">
          <a:avLst/>
        </a:prstGeom>
        <a:solidFill>
          <a:srgbClr val="B2B2B2">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r>
            <a:rPr lang="de-DE" sz="500" kern="1200" dirty="0" smtClean="0">
              <a:solidFill>
                <a:srgbClr val="412D63"/>
              </a:solidFill>
            </a:rPr>
            <a:t>Business</a:t>
          </a:r>
          <a:endParaRPr lang="en-US" sz="500" kern="1200" dirty="0">
            <a:solidFill>
              <a:srgbClr val="412D63"/>
            </a:solidFill>
          </a:endParaRPr>
        </a:p>
      </dsp:txBody>
      <dsp:txXfrm>
        <a:off x="63722" y="663088"/>
        <a:ext cx="406016" cy="37218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Kopfzeilenplatzhalter 1"/>
          <p:cNvSpPr>
            <a:spLocks noGrp="1"/>
          </p:cNvSpPr>
          <p:nvPr>
            <p:ph type="hdr" sz="quarter"/>
          </p:nvPr>
        </p:nvSpPr>
        <p:spPr bwMode="gray">
          <a:xfrm>
            <a:off x="410287" y="6360884"/>
            <a:ext cx="5981764" cy="358550"/>
          </a:xfrm>
          <a:prstGeom prst="rect">
            <a:avLst/>
          </a:prstGeom>
        </p:spPr>
        <p:txBody>
          <a:bodyPr vert="horz" lIns="0" tIns="0" rIns="0" bIns="0" rtlCol="0" anchor="ctr"/>
          <a:lstStyle>
            <a:lvl1pPr algn="l">
              <a:defRPr sz="1100" b="1">
                <a:solidFill>
                  <a:schemeClr val="bg2"/>
                </a:solidFill>
              </a:defRPr>
            </a:lvl1pPr>
          </a:lstStyle>
          <a:p>
            <a:endParaRPr lang="de-DE" dirty="0"/>
          </a:p>
        </p:txBody>
      </p:sp>
      <p:sp>
        <p:nvSpPr>
          <p:cNvPr id="7" name="Datumsplatzhalter 2"/>
          <p:cNvSpPr>
            <a:spLocks noGrp="1"/>
          </p:cNvSpPr>
          <p:nvPr>
            <p:ph type="dt" idx="1"/>
          </p:nvPr>
        </p:nvSpPr>
        <p:spPr bwMode="gray">
          <a:xfrm>
            <a:off x="8667397" y="6360884"/>
            <a:ext cx="764965" cy="362543"/>
          </a:xfrm>
          <a:prstGeom prst="rect">
            <a:avLst/>
          </a:prstGeom>
        </p:spPr>
        <p:txBody>
          <a:bodyPr vert="horz" lIns="0" tIns="0" rIns="0" bIns="0" rtlCol="0" anchor="ctr"/>
          <a:lstStyle>
            <a:lvl1pPr algn="l">
              <a:defRPr sz="1100">
                <a:solidFill>
                  <a:schemeClr val="bg2"/>
                </a:solidFill>
              </a:defRPr>
            </a:lvl1pPr>
          </a:lstStyle>
          <a:p>
            <a:pPr algn="r"/>
            <a:fld id="{78886166-FEDD-4C19-84F4-F52DBE7353CD}" type="datetimeFigureOut">
              <a:rPr lang="de-DE" smtClean="0"/>
              <a:pPr algn="r"/>
              <a:t>28.04.2017</a:t>
            </a:fld>
            <a:endParaRPr lang="de-DE" dirty="0"/>
          </a:p>
        </p:txBody>
      </p:sp>
      <p:sp>
        <p:nvSpPr>
          <p:cNvPr id="8" name="Fußzeilenplatzhalter 5"/>
          <p:cNvSpPr>
            <a:spLocks noGrp="1"/>
          </p:cNvSpPr>
          <p:nvPr>
            <p:ph type="ftr" sz="quarter" idx="2"/>
          </p:nvPr>
        </p:nvSpPr>
        <p:spPr bwMode="gray">
          <a:xfrm>
            <a:off x="3472967" y="6360884"/>
            <a:ext cx="5183459" cy="362543"/>
          </a:xfrm>
          <a:prstGeom prst="rect">
            <a:avLst/>
          </a:prstGeom>
        </p:spPr>
        <p:txBody>
          <a:bodyPr vert="horz" lIns="0" tIns="0" rIns="0" bIns="0" rtlCol="0" anchor="ctr"/>
          <a:lstStyle>
            <a:lvl1pPr algn="l">
              <a:defRPr sz="1100">
                <a:solidFill>
                  <a:schemeClr val="bg2"/>
                </a:solidFill>
              </a:defRPr>
            </a:lvl1pPr>
          </a:lstStyle>
          <a:p>
            <a:pPr algn="r"/>
            <a:endParaRPr lang="de-DE" dirty="0"/>
          </a:p>
        </p:txBody>
      </p:sp>
      <p:sp>
        <p:nvSpPr>
          <p:cNvPr id="9" name="Foliennummernplatzhalter 6"/>
          <p:cNvSpPr>
            <a:spLocks noGrp="1"/>
          </p:cNvSpPr>
          <p:nvPr>
            <p:ph type="sldNum" sz="quarter" idx="3"/>
          </p:nvPr>
        </p:nvSpPr>
        <p:spPr bwMode="gray">
          <a:xfrm>
            <a:off x="425007" y="250609"/>
            <a:ext cx="5967043" cy="339883"/>
          </a:xfrm>
          <a:prstGeom prst="rect">
            <a:avLst/>
          </a:prstGeom>
        </p:spPr>
        <p:txBody>
          <a:bodyPr vert="horz" lIns="0" tIns="0" rIns="0" bIns="0" rtlCol="0" anchor="b"/>
          <a:lstStyle>
            <a:lvl1pPr algn="l">
              <a:defRPr sz="2000">
                <a:solidFill>
                  <a:schemeClr val="tx2"/>
                </a:solidFill>
              </a:defRPr>
            </a:lvl1pPr>
          </a:lstStyle>
          <a:p>
            <a:r>
              <a:rPr lang="de-DE" dirty="0" smtClean="0"/>
              <a:t>Folie </a:t>
            </a:r>
            <a:fld id="{8EE8D574-8029-4B30-800F-1DEC301D6AB0}" type="slidenum">
              <a:rPr lang="de-DE" smtClean="0"/>
              <a:pPr/>
              <a:t>‹#›</a:t>
            </a:fld>
            <a:endParaRPr lang="de-DE" dirty="0"/>
          </a:p>
        </p:txBody>
      </p:sp>
      <p:cxnSp>
        <p:nvCxnSpPr>
          <p:cNvPr id="10" name="Straight Connector 5"/>
          <p:cNvCxnSpPr/>
          <p:nvPr/>
        </p:nvCxnSpPr>
        <p:spPr bwMode="gray">
          <a:xfrm>
            <a:off x="400979" y="6325196"/>
            <a:ext cx="9046415" cy="0"/>
          </a:xfrm>
          <a:prstGeom prst="line">
            <a:avLst/>
          </a:prstGeom>
          <a:solidFill>
            <a:schemeClr val="bg1"/>
          </a:solidFill>
          <a:ln w="6350">
            <a:solidFill>
              <a:srgbClr val="BEBEBE"/>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19147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410287" y="5532923"/>
            <a:ext cx="5981764" cy="358550"/>
          </a:xfrm>
          <a:prstGeom prst="rect">
            <a:avLst/>
          </a:prstGeom>
        </p:spPr>
        <p:txBody>
          <a:bodyPr vert="horz" lIns="0" tIns="0" rIns="0" bIns="0" rtlCol="0" anchor="b"/>
          <a:lstStyle>
            <a:lvl1pPr algn="l">
              <a:defRPr sz="1100" b="1">
                <a:solidFill>
                  <a:schemeClr val="bg2"/>
                </a:solidFill>
              </a:defRPr>
            </a:lvl1pPr>
          </a:lstStyle>
          <a:p>
            <a:endParaRPr lang="de-DE" dirty="0"/>
          </a:p>
        </p:txBody>
      </p:sp>
      <p:sp>
        <p:nvSpPr>
          <p:cNvPr id="3" name="Datumsplatzhalter 2"/>
          <p:cNvSpPr>
            <a:spLocks noGrp="1"/>
          </p:cNvSpPr>
          <p:nvPr>
            <p:ph type="dt" idx="1"/>
          </p:nvPr>
        </p:nvSpPr>
        <p:spPr bwMode="gray">
          <a:xfrm>
            <a:off x="427124" y="5140169"/>
            <a:ext cx="1043775" cy="362543"/>
          </a:xfrm>
          <a:prstGeom prst="rect">
            <a:avLst/>
          </a:prstGeom>
        </p:spPr>
        <p:txBody>
          <a:bodyPr vert="horz" lIns="0" tIns="0" rIns="0" bIns="0" rtlCol="0"/>
          <a:lstStyle>
            <a:lvl1pPr algn="l">
              <a:defRPr sz="1100">
                <a:solidFill>
                  <a:schemeClr val="bg2"/>
                </a:solidFill>
              </a:defRPr>
            </a:lvl1pPr>
          </a:lstStyle>
          <a:p>
            <a:fld id="{78886166-FEDD-4C19-84F4-F52DBE7353CD}" type="datetimeFigureOut">
              <a:rPr lang="de-DE" smtClean="0"/>
              <a:pPr/>
              <a:t>28.04.2017</a:t>
            </a:fld>
            <a:endParaRPr lang="de-DE" dirty="0"/>
          </a:p>
        </p:txBody>
      </p:sp>
      <p:sp>
        <p:nvSpPr>
          <p:cNvPr id="5" name="Notizenplatzhalter 4"/>
          <p:cNvSpPr>
            <a:spLocks noGrp="1"/>
          </p:cNvSpPr>
          <p:nvPr>
            <p:ph type="body" sz="quarter" idx="3"/>
          </p:nvPr>
        </p:nvSpPr>
        <p:spPr bwMode="gray">
          <a:xfrm>
            <a:off x="6647814" y="1079447"/>
            <a:ext cx="2799580" cy="4818167"/>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8"/>
            <a:endParaRPr lang="de-DE" dirty="0"/>
          </a:p>
        </p:txBody>
      </p:sp>
      <p:sp>
        <p:nvSpPr>
          <p:cNvPr id="6" name="Fußzeilenplatzhalter 5"/>
          <p:cNvSpPr>
            <a:spLocks noGrp="1"/>
          </p:cNvSpPr>
          <p:nvPr>
            <p:ph type="ftr" sz="quarter" idx="4"/>
          </p:nvPr>
        </p:nvSpPr>
        <p:spPr bwMode="gray">
          <a:xfrm>
            <a:off x="1470900" y="5140169"/>
            <a:ext cx="4921148" cy="362543"/>
          </a:xfrm>
          <a:prstGeom prst="rect">
            <a:avLst/>
          </a:prstGeom>
        </p:spPr>
        <p:txBody>
          <a:bodyPr vert="horz" lIns="0" tIns="0" rIns="0" bIns="0" rtlCol="0" anchor="t"/>
          <a:lstStyle>
            <a:lvl1pPr algn="l">
              <a:defRPr sz="1100">
                <a:solidFill>
                  <a:schemeClr val="bg2"/>
                </a:solidFill>
              </a:defRPr>
            </a:lvl1pPr>
          </a:lstStyle>
          <a:p>
            <a:endParaRPr lang="de-DE" dirty="0"/>
          </a:p>
        </p:txBody>
      </p:sp>
      <p:sp>
        <p:nvSpPr>
          <p:cNvPr id="7" name="Foliennummernplatzhalter 6"/>
          <p:cNvSpPr>
            <a:spLocks noGrp="1"/>
          </p:cNvSpPr>
          <p:nvPr>
            <p:ph type="sldNum" sz="quarter" idx="5"/>
          </p:nvPr>
        </p:nvSpPr>
        <p:spPr bwMode="gray">
          <a:xfrm>
            <a:off x="425007" y="590492"/>
            <a:ext cx="5967043" cy="339883"/>
          </a:xfrm>
          <a:prstGeom prst="rect">
            <a:avLst/>
          </a:prstGeom>
        </p:spPr>
        <p:txBody>
          <a:bodyPr vert="horz" lIns="0" tIns="0" rIns="0" bIns="0" rtlCol="0" anchor="b"/>
          <a:lstStyle>
            <a:lvl1pPr algn="l">
              <a:defRPr sz="2000">
                <a:solidFill>
                  <a:schemeClr val="tx2"/>
                </a:solidFill>
              </a:defRPr>
            </a:lvl1pPr>
          </a:lstStyle>
          <a:p>
            <a:r>
              <a:rPr lang="de-DE" dirty="0" smtClean="0"/>
              <a:t>Folie </a:t>
            </a:r>
            <a:fld id="{8EE8D574-8029-4B30-800F-1DEC301D6AB0}" type="slidenum">
              <a:rPr lang="de-DE" smtClean="0"/>
              <a:pPr/>
              <a:t>‹#›</a:t>
            </a:fld>
            <a:endParaRPr lang="de-DE" dirty="0"/>
          </a:p>
        </p:txBody>
      </p:sp>
      <p:sp>
        <p:nvSpPr>
          <p:cNvPr id="36" name="Rectangle 167"/>
          <p:cNvSpPr/>
          <p:nvPr/>
        </p:nvSpPr>
        <p:spPr bwMode="gray">
          <a:xfrm rot="10860000" flipH="1" flipV="1">
            <a:off x="441915" y="1084003"/>
            <a:ext cx="5972578" cy="333204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431"/>
            <a:endParaRPr lang="en-US" sz="2000">
              <a:solidFill>
                <a:prstClr val="white"/>
              </a:solidFill>
            </a:endParaRPr>
          </a:p>
        </p:txBody>
      </p:sp>
      <p:sp>
        <p:nvSpPr>
          <p:cNvPr id="38" name="Folienbildplatzhalter 37"/>
          <p:cNvSpPr>
            <a:spLocks noGrp="1" noRot="1" noChangeAspect="1"/>
          </p:cNvSpPr>
          <p:nvPr>
            <p:ph type="sldImg" idx="2"/>
          </p:nvPr>
        </p:nvSpPr>
        <p:spPr bwMode="gray">
          <a:xfrm>
            <a:off x="418418" y="1079447"/>
            <a:ext cx="5934870" cy="3339732"/>
          </a:xfrm>
          <a:prstGeom prst="rect">
            <a:avLst/>
          </a:prstGeom>
          <a:noFill/>
          <a:ln w="6350">
            <a:solidFill>
              <a:schemeClr val="bg2"/>
            </a:solidFill>
          </a:ln>
        </p:spPr>
        <p:txBody>
          <a:bodyPr vert="horz" lIns="92702" tIns="46351" rIns="92702" bIns="46351" rtlCol="0" anchor="ctr"/>
          <a:lstStyle/>
          <a:p>
            <a:endParaRPr lang="de-DE"/>
          </a:p>
        </p:txBody>
      </p:sp>
      <p:cxnSp>
        <p:nvCxnSpPr>
          <p:cNvPr id="39" name="Straight Connector 5"/>
          <p:cNvCxnSpPr/>
          <p:nvPr/>
        </p:nvCxnSpPr>
        <p:spPr bwMode="gray">
          <a:xfrm>
            <a:off x="400979" y="6325196"/>
            <a:ext cx="9046415" cy="0"/>
          </a:xfrm>
          <a:prstGeom prst="line">
            <a:avLst/>
          </a:prstGeom>
          <a:solidFill>
            <a:schemeClr val="bg1"/>
          </a:solidFill>
          <a:ln w="6350">
            <a:solidFill>
              <a:srgbClr val="BEBEBE"/>
            </a:solidFill>
          </a:ln>
        </p:spPr>
        <p:style>
          <a:lnRef idx="2">
            <a:schemeClr val="accent1">
              <a:shade val="50000"/>
            </a:schemeClr>
          </a:lnRef>
          <a:fillRef idx="1">
            <a:schemeClr val="accent1"/>
          </a:fillRef>
          <a:effectRef idx="0">
            <a:schemeClr val="accent1"/>
          </a:effectRef>
          <a:fontRef idx="minor">
            <a:schemeClr val="lt1"/>
          </a:fontRef>
        </p:style>
      </p:cxnSp>
      <p:grpSp>
        <p:nvGrpSpPr>
          <p:cNvPr id="94" name="Gruppieren 93"/>
          <p:cNvGrpSpPr/>
          <p:nvPr/>
        </p:nvGrpSpPr>
        <p:grpSpPr bwMode="gray">
          <a:xfrm>
            <a:off x="-163991" y="-127191"/>
            <a:ext cx="10176810" cy="7063364"/>
            <a:chOff x="-151864" y="-128320"/>
            <a:chExt cx="9424184" cy="7126047"/>
          </a:xfrm>
        </p:grpSpPr>
        <p:grpSp>
          <p:nvGrpSpPr>
            <p:cNvPr id="42" name="Gruppieren 41"/>
            <p:cNvGrpSpPr/>
            <p:nvPr userDrawn="1"/>
          </p:nvGrpSpPr>
          <p:grpSpPr bwMode="gray">
            <a:xfrm>
              <a:off x="-151864" y="1081058"/>
              <a:ext cx="108000" cy="4858062"/>
              <a:chOff x="-151864" y="1081058"/>
              <a:chExt cx="108000" cy="4858062"/>
            </a:xfrm>
          </p:grpSpPr>
          <p:cxnSp>
            <p:nvCxnSpPr>
              <p:cNvPr id="76" name="Gerade Verbindung 75"/>
              <p:cNvCxnSpPr/>
              <p:nvPr userDrawn="1"/>
            </p:nvCxnSpPr>
            <p:spPr bwMode="gray">
              <a:xfrm>
                <a:off x="-151864" y="108105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151864" y="593912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a:off x="-151864" y="5009959"/>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85604" y="6889727"/>
              <a:ext cx="8355142" cy="108000"/>
              <a:chOff x="481450" y="-143804"/>
              <a:chExt cx="8355142" cy="108000"/>
            </a:xfrm>
          </p:grpSpPr>
          <p:cxnSp>
            <p:nvCxnSpPr>
              <p:cNvPr id="74" name="Gerade Verbindung 73"/>
              <p:cNvCxnSpPr/>
              <p:nvPr userDrawn="1"/>
            </p:nvCxnSpPr>
            <p:spPr bwMode="gray">
              <a:xfrm rot="5400000">
                <a:off x="427450"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rot="5400000">
                <a:off x="5976412"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Gruppieren 66"/>
              <p:cNvGrpSpPr/>
              <p:nvPr userDrawn="1"/>
            </p:nvGrpSpPr>
            <p:grpSpPr bwMode="gray">
              <a:xfrm rot="5400000">
                <a:off x="7488506" y="-1383890"/>
                <a:ext cx="108000" cy="2588172"/>
                <a:chOff x="-151864" y="4056280"/>
                <a:chExt cx="108000" cy="4359077"/>
              </a:xfrm>
            </p:grpSpPr>
            <p:cxnSp>
              <p:nvCxnSpPr>
                <p:cNvPr id="68" name="Gerade Verbindung 67"/>
                <p:cNvCxnSpPr/>
                <p:nvPr userDrawn="1"/>
              </p:nvCxnSpPr>
              <p:spPr bwMode="gray">
                <a:xfrm>
                  <a:off x="-151864" y="405628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a:off x="-151864" y="841535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Gruppieren 83"/>
            <p:cNvGrpSpPr/>
            <p:nvPr/>
          </p:nvGrpSpPr>
          <p:grpSpPr bwMode="gray">
            <a:xfrm>
              <a:off x="9164320" y="1081058"/>
              <a:ext cx="108000" cy="4858062"/>
              <a:chOff x="-151864" y="1081058"/>
              <a:chExt cx="108000" cy="4858062"/>
            </a:xfrm>
          </p:grpSpPr>
          <p:cxnSp>
            <p:nvCxnSpPr>
              <p:cNvPr id="85" name="Gerade Verbindung 84"/>
              <p:cNvCxnSpPr/>
              <p:nvPr userDrawn="1"/>
            </p:nvCxnSpPr>
            <p:spPr bwMode="gray">
              <a:xfrm>
                <a:off x="-151864" y="108105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a:off x="-151864" y="593912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a:off x="-151864" y="5009959"/>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uppieren 87"/>
            <p:cNvGrpSpPr/>
            <p:nvPr/>
          </p:nvGrpSpPr>
          <p:grpSpPr bwMode="gray">
            <a:xfrm>
              <a:off x="385604" y="-128320"/>
              <a:ext cx="8355142" cy="108000"/>
              <a:chOff x="481450" y="-143804"/>
              <a:chExt cx="8355142" cy="108000"/>
            </a:xfrm>
          </p:grpSpPr>
          <p:cxnSp>
            <p:nvCxnSpPr>
              <p:cNvPr id="89" name="Gerade Verbindung 88"/>
              <p:cNvCxnSpPr/>
              <p:nvPr userDrawn="1"/>
            </p:nvCxnSpPr>
            <p:spPr bwMode="gray">
              <a:xfrm rot="5400000">
                <a:off x="427450"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userDrawn="1"/>
            </p:nvCxnSpPr>
            <p:spPr bwMode="gray">
              <a:xfrm rot="5400000">
                <a:off x="5976412" y="-8980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1" name="Gruppieren 90"/>
              <p:cNvGrpSpPr/>
              <p:nvPr userDrawn="1"/>
            </p:nvGrpSpPr>
            <p:grpSpPr bwMode="gray">
              <a:xfrm rot="5400000">
                <a:off x="7488506" y="-1383890"/>
                <a:ext cx="108000" cy="2588172"/>
                <a:chOff x="-151864" y="4056280"/>
                <a:chExt cx="108000" cy="4359077"/>
              </a:xfrm>
            </p:grpSpPr>
            <p:cxnSp>
              <p:nvCxnSpPr>
                <p:cNvPr id="92" name="Gerade Verbindung 91"/>
                <p:cNvCxnSpPr/>
                <p:nvPr userDrawn="1"/>
              </p:nvCxnSpPr>
              <p:spPr bwMode="gray">
                <a:xfrm>
                  <a:off x="-151864" y="405628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userDrawn="1"/>
              </p:nvCxnSpPr>
              <p:spPr bwMode="gray">
                <a:xfrm>
                  <a:off x="-151864" y="841535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pic>
        <p:nvPicPr>
          <p:cNvPr id="5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8370142" y="345447"/>
            <a:ext cx="1077253" cy="24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285985"/>
      </p:ext>
    </p:extLst>
  </p:cSld>
  <p:clrMap bg1="lt1" tx1="dk1" bg2="lt2" tx2="dk2" accent1="accent1" accent2="accent2" accent3="accent3" accent4="accent4" accent5="accent5" accent6="accent6" hlink="hlink" folHlink="folHlink"/>
  <p:hf hdr="0" ftr="0" dt="0"/>
  <p:notesStyle>
    <a:lvl1pPr marL="0" indent="0" algn="l" defTabSz="779227" rtl="0" eaLnBrk="1" latinLnBrk="0" hangingPunct="1">
      <a:spcBef>
        <a:spcPts val="157"/>
      </a:spcBef>
      <a:spcAft>
        <a:spcPts val="157"/>
      </a:spcAft>
      <a:defRPr sz="900" kern="1200">
        <a:solidFill>
          <a:schemeClr val="tx1"/>
        </a:solidFill>
        <a:latin typeface="+mn-lt"/>
        <a:ea typeface="+mn-ea"/>
        <a:cs typeface="+mn-cs"/>
      </a:defRPr>
    </a:lvl1pPr>
    <a:lvl2pPr marL="0" indent="0" algn="l" defTabSz="779227" rtl="0" eaLnBrk="1" latinLnBrk="0" hangingPunct="1">
      <a:spcBef>
        <a:spcPts val="157"/>
      </a:spcBef>
      <a:spcAft>
        <a:spcPts val="157"/>
      </a:spcAft>
      <a:defRPr sz="900" b="1" kern="1200">
        <a:solidFill>
          <a:schemeClr val="tx1"/>
        </a:solidFill>
        <a:latin typeface="+mn-lt"/>
        <a:ea typeface="+mn-ea"/>
        <a:cs typeface="+mn-cs"/>
      </a:defRPr>
    </a:lvl2pPr>
    <a:lvl3pPr marL="140868" indent="-140868" algn="l" defTabSz="779227" rtl="0" eaLnBrk="1" latinLnBrk="0" hangingPunct="1">
      <a:spcBef>
        <a:spcPts val="157"/>
      </a:spcBef>
      <a:spcAft>
        <a:spcPts val="157"/>
      </a:spcAft>
      <a:buClr>
        <a:schemeClr val="tx2"/>
      </a:buClr>
      <a:buFont typeface="Wingdings" panose="05000000000000000000" pitchFamily="2" charset="2"/>
      <a:buChar char="§"/>
      <a:defRPr sz="900" kern="1200">
        <a:solidFill>
          <a:schemeClr val="tx1"/>
        </a:solidFill>
        <a:latin typeface="+mn-lt"/>
        <a:ea typeface="+mn-ea"/>
        <a:cs typeface="+mn-cs"/>
      </a:defRPr>
    </a:lvl3pPr>
    <a:lvl4pPr marL="281736" indent="-140868" algn="l" defTabSz="779227" rtl="0" eaLnBrk="1" latinLnBrk="0" hangingPunct="1">
      <a:spcBef>
        <a:spcPts val="157"/>
      </a:spcBef>
      <a:spcAft>
        <a:spcPts val="157"/>
      </a:spcAft>
      <a:buClr>
        <a:schemeClr val="tx2"/>
      </a:buClr>
      <a:buFont typeface="Wingdings" panose="05000000000000000000" pitchFamily="2" charset="2"/>
      <a:buChar char="§"/>
      <a:defRPr sz="900" kern="1200">
        <a:solidFill>
          <a:schemeClr val="tx1"/>
        </a:solidFill>
        <a:latin typeface="+mn-lt"/>
        <a:ea typeface="+mn-ea"/>
        <a:cs typeface="+mn-cs"/>
      </a:defRPr>
    </a:lvl4pPr>
    <a:lvl5pPr marL="421166" indent="-140868" algn="l" defTabSz="779227" rtl="0" eaLnBrk="1" latinLnBrk="0" hangingPunct="1">
      <a:spcBef>
        <a:spcPts val="157"/>
      </a:spcBef>
      <a:spcAft>
        <a:spcPts val="157"/>
      </a:spcAft>
      <a:buClr>
        <a:schemeClr val="tx2"/>
      </a:buClr>
      <a:buFont typeface="Wingdings" panose="05000000000000000000" pitchFamily="2" charset="2"/>
      <a:buChar char="§"/>
      <a:defRPr sz="900" kern="1200">
        <a:solidFill>
          <a:schemeClr val="tx1"/>
        </a:solidFill>
        <a:latin typeface="+mn-lt"/>
        <a:ea typeface="+mn-ea"/>
        <a:cs typeface="+mn-cs"/>
      </a:defRPr>
    </a:lvl5pPr>
    <a:lvl6pPr marL="142874" indent="-142874" algn="l" defTabSz="779227" rtl="0" eaLnBrk="1" latinLnBrk="0" hangingPunct="1">
      <a:spcBef>
        <a:spcPts val="157"/>
      </a:spcBef>
      <a:spcAft>
        <a:spcPts val="157"/>
      </a:spcAft>
      <a:buClr>
        <a:schemeClr val="tx2"/>
      </a:buClr>
      <a:buFont typeface="+mj-lt"/>
      <a:buAutoNum type="arabicPeriod"/>
      <a:defRPr sz="900" kern="1200">
        <a:solidFill>
          <a:schemeClr val="tx1"/>
        </a:solidFill>
        <a:latin typeface="+mn-lt"/>
        <a:ea typeface="+mn-ea"/>
        <a:cs typeface="+mn-cs"/>
      </a:defRPr>
    </a:lvl6pPr>
    <a:lvl7pPr marL="0" indent="0" algn="l" defTabSz="779227" rtl="0" eaLnBrk="1" latinLnBrk="0" hangingPunct="1">
      <a:spcBef>
        <a:spcPts val="313"/>
      </a:spcBef>
      <a:spcAft>
        <a:spcPts val="313"/>
      </a:spcAft>
      <a:defRPr sz="1100" b="1" kern="1200">
        <a:solidFill>
          <a:schemeClr val="tx2"/>
        </a:solidFill>
        <a:latin typeface="+mn-lt"/>
        <a:ea typeface="+mn-ea"/>
        <a:cs typeface="+mn-cs"/>
      </a:defRPr>
    </a:lvl7pPr>
    <a:lvl8pPr marL="0" indent="0" algn="l" defTabSz="779227" rtl="0" eaLnBrk="1" latinLnBrk="0" hangingPunct="1">
      <a:spcBef>
        <a:spcPts val="157"/>
      </a:spcBef>
      <a:spcAft>
        <a:spcPts val="157"/>
      </a:spcAft>
      <a:defRPr sz="800" kern="1200">
        <a:solidFill>
          <a:schemeClr val="tx1"/>
        </a:solidFill>
        <a:latin typeface="+mn-lt"/>
        <a:ea typeface="+mn-ea"/>
        <a:cs typeface="+mn-cs"/>
      </a:defRPr>
    </a:lvl8pPr>
    <a:lvl9pPr marL="0" indent="0" algn="l" defTabSz="779227" rtl="0" eaLnBrk="1" latinLnBrk="0" hangingPunct="1">
      <a:spcBef>
        <a:spcPts val="157"/>
      </a:spcBef>
      <a:spcAft>
        <a:spcPts val="157"/>
      </a:spcAft>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Idee: Kein System ist „</a:t>
            </a:r>
            <a:r>
              <a:rPr lang="de-DE" dirty="0" err="1" smtClean="0"/>
              <a:t>too-big-to-fail</a:t>
            </a:r>
            <a:r>
              <a:rPr lang="de-DE" dirty="0" smtClean="0"/>
              <a:t>“. Twitter</a:t>
            </a:r>
            <a:r>
              <a:rPr lang="de-DE" baseline="0" dirty="0" smtClean="0"/>
              <a:t> sollte es eigentlich einfach haben, da sie „nur“ 120 Zeichen verarbeiten müssen.</a:t>
            </a:r>
          </a:p>
          <a:p>
            <a:endParaRPr lang="de-DE" baseline="0" dirty="0" smtClean="0"/>
          </a:p>
          <a:p>
            <a:r>
              <a:rPr lang="de-DE" baseline="0" dirty="0" smtClean="0"/>
              <a:t>Dennoch hat Twitter die Last unterschätzt und musste sich entschuldigen. Das Verhalten der Benutzung wurde falsch ausgelegt. </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2</a:t>
            </a:fld>
            <a:endParaRPr lang="de-DE" dirty="0"/>
          </a:p>
        </p:txBody>
      </p:sp>
    </p:spTree>
    <p:extLst>
      <p:ext uri="{BB962C8B-B14F-4D97-AF65-F5344CB8AC3E}">
        <p14:creationId xmlns:p14="http://schemas.microsoft.com/office/powerpoint/2010/main" val="350962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Ziel: Es gibt</a:t>
            </a:r>
            <a:r>
              <a:rPr lang="de-DE" baseline="0" dirty="0" smtClean="0"/>
              <a:t> bereits sehr viele Werkzeuge, die meisten sind jedoch in einem sehr eingeschränkten Bereich im Einsatz. </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27</a:t>
            </a:fld>
            <a:endParaRPr lang="de-DE" dirty="0"/>
          </a:p>
        </p:txBody>
      </p:sp>
    </p:spTree>
    <p:extLst>
      <p:ext uri="{BB962C8B-B14F-4D97-AF65-F5344CB8AC3E}">
        <p14:creationId xmlns:p14="http://schemas.microsoft.com/office/powerpoint/2010/main" val="3815289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Wir erhalten diese Frage häufig </a:t>
            </a:r>
            <a:r>
              <a:rPr lang="de-DE" dirty="0" smtClean="0">
                <a:sym typeface="Wingdings" panose="05000000000000000000" pitchFamily="2" charset="2"/>
              </a:rPr>
              <a:t> wir können gut</a:t>
            </a:r>
            <a:r>
              <a:rPr lang="de-DE" baseline="0" dirty="0" smtClean="0">
                <a:sym typeface="Wingdings" panose="05000000000000000000" pitchFamily="2" charset="2"/>
              </a:rPr>
              <a:t> erklären welche Erklärungen falsch sind. </a:t>
            </a:r>
          </a:p>
          <a:p>
            <a:endParaRPr lang="de-DE" baseline="0" dirty="0" smtClean="0">
              <a:sym typeface="Wingdings" panose="05000000000000000000" pitchFamily="2" charset="2"/>
            </a:endParaRPr>
          </a:p>
          <a:p>
            <a:r>
              <a:rPr lang="de-DE" dirty="0" smtClean="0">
                <a:solidFill>
                  <a:schemeClr val="tx1"/>
                </a:solidFill>
              </a:rPr>
              <a:t>Professioneller </a:t>
            </a:r>
            <a:r>
              <a:rPr lang="de-DE" dirty="0" err="1" smtClean="0">
                <a:solidFill>
                  <a:schemeClr val="tx1"/>
                </a:solidFill>
              </a:rPr>
              <a:t>support</a:t>
            </a:r>
            <a:endParaRPr lang="de-DE" dirty="0" smtClean="0">
              <a:solidFill>
                <a:schemeClr val="tx1"/>
              </a:solidFill>
            </a:endParaRPr>
          </a:p>
          <a:p>
            <a:r>
              <a:rPr lang="de-DE" dirty="0" smtClean="0">
                <a:solidFill>
                  <a:schemeClr val="tx1"/>
                </a:solidFill>
              </a:rPr>
              <a:t>Macher von </a:t>
            </a:r>
            <a:r>
              <a:rPr lang="de-DE" dirty="0" err="1" smtClean="0">
                <a:solidFill>
                  <a:schemeClr val="tx1"/>
                </a:solidFill>
              </a:rPr>
              <a:t>inspectIT</a:t>
            </a:r>
            <a:endParaRPr lang="de-DE" dirty="0" smtClean="0">
              <a:solidFill>
                <a:schemeClr val="tx1"/>
              </a:solidFill>
            </a:endParaRPr>
          </a:p>
          <a:p>
            <a:r>
              <a:rPr lang="de-DE" dirty="0" smtClean="0">
                <a:solidFill>
                  <a:schemeClr val="tx1"/>
                </a:solidFill>
              </a:rPr>
              <a:t>Erfahrene APM Berater stehen dahinter</a:t>
            </a:r>
          </a:p>
          <a:p>
            <a:endParaRPr lang="de-DE" dirty="0" smtClean="0">
              <a:solidFill>
                <a:schemeClr val="tx1"/>
              </a:solidFill>
            </a:endParaRPr>
          </a:p>
          <a:p>
            <a:endParaRPr lang="de-DE" dirty="0" smtClean="0">
              <a:solidFill>
                <a:schemeClr val="tx1"/>
              </a:solidFill>
            </a:endParaRPr>
          </a:p>
          <a:p>
            <a:endParaRPr lang="de-DE" dirty="0" smtClean="0">
              <a:solidFill>
                <a:schemeClr val="tx1"/>
              </a:solidFill>
            </a:endParaRPr>
          </a:p>
          <a:p>
            <a:endParaRPr lang="de-DE" dirty="0" smtClean="0">
              <a:solidFill>
                <a:schemeClr val="tx1"/>
              </a:solidFill>
            </a:endParaRPr>
          </a:p>
          <a:p>
            <a:r>
              <a:rPr lang="de-DE" dirty="0" smtClean="0">
                <a:solidFill>
                  <a:schemeClr val="tx1"/>
                </a:solidFill>
              </a:rPr>
              <a:t>Außer </a:t>
            </a:r>
            <a:r>
              <a:rPr lang="de-DE" dirty="0" err="1" smtClean="0">
                <a:solidFill>
                  <a:schemeClr val="tx1"/>
                </a:solidFill>
              </a:rPr>
              <a:t>support</a:t>
            </a:r>
            <a:r>
              <a:rPr lang="de-DE" dirty="0" smtClean="0">
                <a:solidFill>
                  <a:schemeClr val="tx1"/>
                </a:solidFill>
              </a:rPr>
              <a:t> auch die Möglichkeit des allgemeinen APM Consultings zu beziehen (aus einer Hand)</a:t>
            </a:r>
          </a:p>
          <a:p>
            <a:pPr marL="171450" indent="-171450">
              <a:buFontTx/>
              <a:buChar char="-"/>
            </a:pPr>
            <a:r>
              <a:rPr lang="de-DE" dirty="0" smtClean="0">
                <a:solidFill>
                  <a:schemeClr val="tx1"/>
                </a:solidFill>
              </a:rPr>
              <a:t>Strategische </a:t>
            </a:r>
            <a:r>
              <a:rPr lang="de-DE" dirty="0" err="1" smtClean="0">
                <a:solidFill>
                  <a:schemeClr val="tx1"/>
                </a:solidFill>
              </a:rPr>
              <a:t>beratung</a:t>
            </a:r>
            <a:r>
              <a:rPr lang="de-DE" dirty="0" smtClean="0">
                <a:solidFill>
                  <a:schemeClr val="tx1"/>
                </a:solidFill>
              </a:rPr>
              <a:t>, Integration in Unternehmen</a:t>
            </a:r>
          </a:p>
          <a:p>
            <a:pPr marL="171450" indent="-171450">
              <a:buFontTx/>
              <a:buChar char="-"/>
            </a:pPr>
            <a:r>
              <a:rPr lang="de-DE" dirty="0" smtClean="0">
                <a:solidFill>
                  <a:schemeClr val="tx1"/>
                </a:solidFill>
              </a:rPr>
              <a:t>Kennen sich sehr gut mit </a:t>
            </a:r>
            <a:r>
              <a:rPr lang="de-DE" dirty="0" err="1" smtClean="0">
                <a:solidFill>
                  <a:schemeClr val="tx1"/>
                </a:solidFill>
              </a:rPr>
              <a:t>tool</a:t>
            </a:r>
            <a:r>
              <a:rPr lang="de-DE" dirty="0" smtClean="0">
                <a:solidFill>
                  <a:schemeClr val="tx1"/>
                </a:solidFill>
              </a:rPr>
              <a:t> aus</a:t>
            </a:r>
          </a:p>
          <a:p>
            <a:pPr marL="171450" indent="-171450">
              <a:buFontTx/>
              <a:buChar char="-"/>
            </a:pPr>
            <a:r>
              <a:rPr lang="de-DE" dirty="0" smtClean="0">
                <a:solidFill>
                  <a:schemeClr val="tx1"/>
                </a:solidFill>
              </a:rPr>
              <a:t>Probleme können schnell identifiziert werden</a:t>
            </a:r>
          </a:p>
          <a:p>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30</a:t>
            </a:fld>
            <a:endParaRPr lang="de-DE" dirty="0"/>
          </a:p>
        </p:txBody>
      </p:sp>
    </p:spTree>
    <p:extLst>
      <p:ext uri="{BB962C8B-B14F-4D97-AF65-F5344CB8AC3E}">
        <p14:creationId xmlns:p14="http://schemas.microsoft.com/office/powerpoint/2010/main" val="124348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TODO: eventuell 2016 </a:t>
            </a:r>
            <a:r>
              <a:rPr lang="de-DE" dirty="0" err="1" smtClean="0"/>
              <a:t>report</a:t>
            </a:r>
            <a:r>
              <a:rPr lang="de-DE" dirty="0" smtClean="0"/>
              <a:t> schon online?</a:t>
            </a:r>
            <a:endParaRPr lang="en-US"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32</a:t>
            </a:fld>
            <a:endParaRPr lang="de-DE" dirty="0"/>
          </a:p>
        </p:txBody>
      </p:sp>
    </p:spTree>
    <p:extLst>
      <p:ext uri="{BB962C8B-B14F-4D97-AF65-F5344CB8AC3E}">
        <p14:creationId xmlns:p14="http://schemas.microsoft.com/office/powerpoint/2010/main" val="284860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Idee: Klarstellen</a:t>
            </a:r>
            <a:r>
              <a:rPr lang="de-DE" baseline="0" dirty="0" smtClean="0"/>
              <a:t> Performance hat nicht etwas mit „schlechtem Gefühl“ zu tun, sondern hat eine direkte Auswirkung auf den Geschäftserfolg einer Anwendung. </a:t>
            </a:r>
          </a:p>
          <a:p>
            <a:endParaRPr lang="de-DE" baseline="0" dirty="0" smtClean="0"/>
          </a:p>
          <a:p>
            <a:r>
              <a:rPr lang="de-DE" baseline="0" dirty="0" smtClean="0"/>
              <a:t>Das Amazon Beispiel ist alt und total ausgelutscht. Es ist jedoch einfach und verständlich. Zudem hilft es darzustellen, dass dieser Zusammenhang bereits seit Jahren nachgewiesen ist. Es sollte erwähnt werden, dass dieser Zusammenhang von diversen weiteren Studien und Veröffentlichungen von Unternehmen belegt ist.</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3</a:t>
            </a:fld>
            <a:endParaRPr lang="de-DE" dirty="0"/>
          </a:p>
        </p:txBody>
      </p:sp>
    </p:spTree>
    <p:extLst>
      <p:ext uri="{BB962C8B-B14F-4D97-AF65-F5344CB8AC3E}">
        <p14:creationId xmlns:p14="http://schemas.microsoft.com/office/powerpoint/2010/main" val="130820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4</a:t>
            </a:fld>
            <a:endParaRPr lang="de-DE" dirty="0"/>
          </a:p>
        </p:txBody>
      </p:sp>
    </p:spTree>
    <p:extLst>
      <p:ext uri="{BB962C8B-B14F-4D97-AF65-F5344CB8AC3E}">
        <p14:creationId xmlns:p14="http://schemas.microsoft.com/office/powerpoint/2010/main" val="185581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Ziel: Fokus auf die Unabhängigkeit und</a:t>
            </a:r>
            <a:r>
              <a:rPr lang="de-DE" baseline="0" dirty="0" smtClean="0"/>
              <a:t> Offenheit/Ehrlichkeit in der Kommunikation</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6</a:t>
            </a:fld>
            <a:endParaRPr lang="de-DE" dirty="0"/>
          </a:p>
        </p:txBody>
      </p:sp>
    </p:spTree>
    <p:extLst>
      <p:ext uri="{BB962C8B-B14F-4D97-AF65-F5344CB8AC3E}">
        <p14:creationId xmlns:p14="http://schemas.microsoft.com/office/powerpoint/2010/main" val="403509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Softwarelebenszyklus:</a:t>
            </a:r>
          </a:p>
          <a:p>
            <a:pPr marL="171450" indent="-171450">
              <a:buFont typeface="Arial" panose="020B0604020202020204" pitchFamily="34" charset="0"/>
              <a:buChar char="•"/>
            </a:pPr>
            <a:r>
              <a:rPr lang="de-DE" dirty="0" smtClean="0"/>
              <a:t>Ohne</a:t>
            </a:r>
            <a:r>
              <a:rPr lang="de-DE" baseline="0" dirty="0" smtClean="0"/>
              <a:t> Anforderungen kein sinnvoll skaliertes System möglich. Fragen wie: Wer benutzt das System, wie häufig, wie sieht es in der Zukunft aus, wie wichtig ist Performance</a:t>
            </a:r>
          </a:p>
          <a:p>
            <a:pPr marL="171450" indent="-171450">
              <a:buFont typeface="Arial" panose="020B0604020202020204" pitchFamily="34" charset="0"/>
              <a:buChar char="•"/>
            </a:pPr>
            <a:r>
              <a:rPr lang="de-DE" baseline="0" dirty="0" smtClean="0"/>
              <a:t>Nicht nur Funktionalität muss getestet werden, sondern auch die „Nicht Funktionalität“</a:t>
            </a:r>
          </a:p>
          <a:p>
            <a:pPr marL="171450" indent="-171450">
              <a:buFont typeface="Arial" panose="020B0604020202020204" pitchFamily="34" charset="0"/>
              <a:buChar char="•"/>
            </a:pPr>
            <a:r>
              <a:rPr lang="de-DE" baseline="0" dirty="0" smtClean="0"/>
              <a:t>Betrieb: Sichtbarkeit wie geht es meiner Anwendung, wie fühlt diese sich für den Kunden an mit der Möglichkeit der tiefen Analyse von Problemen. Kein Rückspielen nach Integration und Nachtesten.</a:t>
            </a:r>
          </a:p>
          <a:p>
            <a:pPr marL="171450" indent="-171450">
              <a:buFont typeface="Arial" panose="020B0604020202020204" pitchFamily="34" charset="0"/>
              <a:buChar char="•"/>
            </a:pPr>
            <a:endParaRPr lang="de-DE" baseline="0" dirty="0" smtClean="0"/>
          </a:p>
          <a:p>
            <a:pPr marL="171450" indent="-171450">
              <a:buFont typeface="Arial" panose="020B0604020202020204" pitchFamily="34" charset="0"/>
              <a:buChar char="•"/>
            </a:pPr>
            <a:endParaRPr lang="de-DE" baseline="0" dirty="0" smtClean="0"/>
          </a:p>
          <a:p>
            <a:pPr marL="0" indent="0">
              <a:buFont typeface="Arial" panose="020B0604020202020204" pitchFamily="34" charset="0"/>
              <a:buNone/>
            </a:pPr>
            <a:r>
              <a:rPr lang="de-DE" baseline="0" dirty="0" smtClean="0"/>
              <a:t>Systemebenen:</a:t>
            </a:r>
          </a:p>
          <a:p>
            <a:pPr marL="171450" indent="-171450">
              <a:buFont typeface="Arial" panose="020B0604020202020204" pitchFamily="34" charset="0"/>
              <a:buChar char="•"/>
            </a:pPr>
            <a:r>
              <a:rPr lang="de-DE" baseline="0" dirty="0" smtClean="0"/>
              <a:t>Wir müssen verstehen wie der Kunde das System sieht. Für ihn ist das System schließlich erstellt worden.</a:t>
            </a:r>
          </a:p>
          <a:p>
            <a:pPr marL="171450" indent="-171450">
              <a:buFont typeface="Arial" panose="020B0604020202020204" pitchFamily="34" charset="0"/>
              <a:buChar char="•"/>
            </a:pPr>
            <a:r>
              <a:rPr lang="de-DE" baseline="0" dirty="0" smtClean="0"/>
              <a:t>Dafür ist es notwendig möglichst nahe am Benutzer selbst Messdaten abzuziehen. </a:t>
            </a:r>
          </a:p>
          <a:p>
            <a:pPr marL="171450" indent="-171450">
              <a:buFont typeface="Arial" panose="020B0604020202020204" pitchFamily="34" charset="0"/>
              <a:buChar char="•"/>
            </a:pPr>
            <a:r>
              <a:rPr lang="de-DE" baseline="0" dirty="0" smtClean="0"/>
              <a:t>Story: Unzufriedener Mobilkunde, weil Dauer für den Download seines Versicherungsvertrags sehr langsam war. Serverseitiges Monitoring erkennt das nicht. Nachfrage durch den Support. Der Kunde war beim Pilze suchen und hatte nur sehr schlechtes Internet. Natürlich war es nicht die Schuld der Anwendung, der Benutzer sieht es aber so.</a:t>
            </a:r>
          </a:p>
          <a:p>
            <a:pPr marL="171450" indent="-171450">
              <a:buFont typeface="Arial" panose="020B0604020202020204" pitchFamily="34" charset="0"/>
              <a:buChar char="•"/>
            </a:pPr>
            <a:endParaRPr lang="de-DE" baseline="0" dirty="0" smtClean="0"/>
          </a:p>
          <a:p>
            <a:pPr marL="0" indent="0">
              <a:buFont typeface="Arial" panose="020B0604020202020204" pitchFamily="34" charset="0"/>
              <a:buNone/>
            </a:pPr>
            <a:r>
              <a:rPr lang="de-DE" baseline="0" dirty="0" smtClean="0"/>
              <a:t>Zusammenarbeit</a:t>
            </a:r>
          </a:p>
          <a:p>
            <a:pPr marL="171450" indent="-171450">
              <a:buFont typeface="Arial" panose="020B0604020202020204" pitchFamily="34" charset="0"/>
              <a:buChar char="•"/>
            </a:pPr>
            <a:r>
              <a:rPr lang="de-DE" baseline="0" dirty="0" smtClean="0"/>
              <a:t>APM </a:t>
            </a:r>
            <a:r>
              <a:rPr lang="de-DE" baseline="0" dirty="0" err="1" smtClean="0"/>
              <a:t>is</a:t>
            </a:r>
            <a:r>
              <a:rPr lang="de-DE" baseline="0" dirty="0" smtClean="0"/>
              <a:t> </a:t>
            </a:r>
            <a:r>
              <a:rPr lang="de-DE" baseline="0" dirty="0" err="1" smtClean="0"/>
              <a:t>about</a:t>
            </a:r>
            <a:r>
              <a:rPr lang="de-DE" baseline="0" dirty="0" smtClean="0"/>
              <a:t> </a:t>
            </a:r>
            <a:r>
              <a:rPr lang="de-DE" baseline="0" dirty="0" err="1" smtClean="0"/>
              <a:t>people</a:t>
            </a:r>
            <a:r>
              <a:rPr lang="de-DE" baseline="0" dirty="0" smtClean="0"/>
              <a:t>!</a:t>
            </a:r>
          </a:p>
          <a:p>
            <a:pPr marL="171450" indent="-171450">
              <a:buFont typeface="Arial" panose="020B0604020202020204" pitchFamily="34" charset="0"/>
              <a:buChar char="•"/>
            </a:pPr>
            <a:r>
              <a:rPr lang="de-DE" baseline="0" dirty="0" smtClean="0"/>
              <a:t>Unterschiedliche Sichten auf die Anwendung treffen hier aufeinander. APM muss helfen eine gemeinsame Sprache aufzuzeigen.</a:t>
            </a:r>
            <a:endParaRPr lang="de-DE"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8</a:t>
            </a:fld>
            <a:endParaRPr lang="de-DE" dirty="0"/>
          </a:p>
        </p:txBody>
      </p:sp>
    </p:spTree>
    <p:extLst>
      <p:ext uri="{BB962C8B-B14F-4D97-AF65-F5344CB8AC3E}">
        <p14:creationId xmlns:p14="http://schemas.microsoft.com/office/powerpoint/2010/main" val="22174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r>
              <a:rPr lang="de-DE" smtClean="0"/>
              <a:t>Folie </a:t>
            </a:r>
            <a:fld id="{8EE8D574-8029-4B30-800F-1DEC301D6AB0}" type="slidenum">
              <a:rPr lang="de-DE" smtClean="0"/>
              <a:pPr/>
              <a:t>9</a:t>
            </a:fld>
            <a:endParaRPr lang="de-DE" dirty="0"/>
          </a:p>
        </p:txBody>
      </p:sp>
      <p:sp>
        <p:nvSpPr>
          <p:cNvPr id="7" name="Folienbildplatzhalter 6"/>
          <p:cNvSpPr>
            <a:spLocks noGrp="1" noRot="1" noChangeAspect="1"/>
          </p:cNvSpPr>
          <p:nvPr>
            <p:ph type="sldImg"/>
          </p:nvPr>
        </p:nvSpPr>
        <p:spPr>
          <a:xfrm>
            <a:off x="-26988" y="1079500"/>
            <a:ext cx="6883401" cy="3873500"/>
          </a:xfrm>
        </p:spPr>
      </p:sp>
      <p:sp>
        <p:nvSpPr>
          <p:cNvPr id="8" name="Notizenplatzhalter 7"/>
          <p:cNvSpPr>
            <a:spLocks noGrp="1"/>
          </p:cNvSpPr>
          <p:nvPr>
            <p:ph type="body" idx="1"/>
          </p:nvPr>
        </p:nvSpPr>
        <p:spPr/>
        <p:txBody>
          <a:bodyPr/>
          <a:lstStyle/>
          <a:p>
            <a:r>
              <a:rPr lang="de-DE" dirty="0" smtClean="0"/>
              <a:t>Idee: Komplexes Themengebiet.</a:t>
            </a:r>
            <a:r>
              <a:rPr lang="de-DE" baseline="0" dirty="0" smtClean="0"/>
              <a:t> Wir verwenden diese Themen um die Open Source Tools einzuordnen was sie können (Slide 17)</a:t>
            </a:r>
            <a:endParaRPr lang="de-DE" dirty="0" smtClean="0"/>
          </a:p>
          <a:p>
            <a:endParaRPr lang="de-DE" dirty="0" smtClean="0"/>
          </a:p>
          <a:p>
            <a:r>
              <a:rPr lang="de-DE" dirty="0" smtClean="0"/>
              <a:t>Dieses</a:t>
            </a:r>
            <a:r>
              <a:rPr lang="de-DE" baseline="0" dirty="0" smtClean="0"/>
              <a:t> Bild soll nur die Komplexität aufzeigen. Vor allem in einem kurzem Vortrag sollte hierauf nicht </a:t>
            </a:r>
            <a:r>
              <a:rPr lang="de-DE" baseline="0" dirty="0" err="1" smtClean="0"/>
              <a:t>allzuviel</a:t>
            </a:r>
            <a:r>
              <a:rPr lang="de-DE" baseline="0" dirty="0" smtClean="0"/>
              <a:t> Zeit verwendet werden. </a:t>
            </a:r>
            <a:endParaRPr lang="de-DE" dirty="0"/>
          </a:p>
        </p:txBody>
      </p:sp>
    </p:spTree>
    <p:extLst>
      <p:ext uri="{BB962C8B-B14F-4D97-AF65-F5344CB8AC3E}">
        <p14:creationId xmlns:p14="http://schemas.microsoft.com/office/powerpoint/2010/main" val="316413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smtClean="0"/>
              <a:t>Software Systeme sind</a:t>
            </a:r>
            <a:r>
              <a:rPr lang="de-DE" baseline="0" dirty="0" smtClean="0"/>
              <a:t> oft ziemlich komplex, bestehen aus mehreren logischen Schichten und beinhalten eine Vielzahl an Komponenten</a:t>
            </a:r>
          </a:p>
          <a:p>
            <a:pPr marL="171450" indent="-171450">
              <a:buFont typeface="Arial" panose="020B0604020202020204" pitchFamily="34" charset="0"/>
              <a:buChar char="•"/>
            </a:pPr>
            <a:r>
              <a:rPr lang="de-DE" dirty="0" smtClean="0"/>
              <a:t>Dabei durchlaufen Nutzer-anfragen viele Komponenten bis am Ende z. Bsp. eine geladene Seite angezeigt wird</a:t>
            </a:r>
          </a:p>
          <a:p>
            <a:pPr marL="171450" indent="-171450">
              <a:buFont typeface="Arial" panose="020B0604020202020204" pitchFamily="34" charset="0"/>
              <a:buChar char="•"/>
            </a:pPr>
            <a:r>
              <a:rPr lang="de-DE" dirty="0" smtClean="0"/>
              <a:t>Der Nutzer nimmt dann eine lange Wartezeit war, ist sich aber über die Komplexität dahinter nicht bewusst (muss er auch nicht)</a:t>
            </a:r>
          </a:p>
          <a:p>
            <a:pPr marL="171450" indent="-171450">
              <a:buFont typeface="Arial" panose="020B0604020202020204" pitchFamily="34" charset="0"/>
              <a:buChar char="•"/>
            </a:pPr>
            <a:r>
              <a:rPr lang="de-DE" dirty="0" smtClean="0"/>
              <a:t>Der Betreiber der Software sollte sich aber dessen bewusst sein und </a:t>
            </a:r>
            <a:r>
              <a:rPr lang="de-DE" dirty="0" err="1" smtClean="0"/>
              <a:t>vorallem</a:t>
            </a:r>
            <a:r>
              <a:rPr lang="de-DE" dirty="0" smtClean="0"/>
              <a:t> verstehen wo die meiste Zeit der</a:t>
            </a:r>
            <a:r>
              <a:rPr lang="de-DE" baseline="0" dirty="0" smtClean="0"/>
              <a:t> Anfrage verloren geht</a:t>
            </a:r>
          </a:p>
          <a:p>
            <a:pPr marL="171450" indent="-171450">
              <a:buFont typeface="Arial" panose="020B0604020202020204" pitchFamily="34" charset="0"/>
              <a:buChar char="•"/>
            </a:pPr>
            <a:r>
              <a:rPr lang="de-DE" baseline="0" dirty="0" smtClean="0"/>
              <a:t>Um das zu ermöglichen, müssen Performance-Daten aus den einzelnen Komponenten des Systems herausgezogen werden </a:t>
            </a:r>
          </a:p>
          <a:p>
            <a:pPr marL="171450" indent="-171450">
              <a:buFont typeface="Arial" panose="020B0604020202020204" pitchFamily="34" charset="0"/>
              <a:buChar char="•"/>
            </a:pPr>
            <a:r>
              <a:rPr lang="de-DE" baseline="0" dirty="0" smtClean="0"/>
              <a:t>Diese können dann visualisiert und im Detail analysiert werden um die Ursachen für Performance Probleme aufzudecken</a:t>
            </a:r>
          </a:p>
          <a:p>
            <a:pPr marL="171450" indent="-171450">
              <a:buFont typeface="Arial" panose="020B0604020202020204" pitchFamily="34" charset="0"/>
              <a:buChar char="•"/>
            </a:pPr>
            <a:r>
              <a:rPr lang="de-DE" baseline="0" dirty="0" err="1" smtClean="0"/>
              <a:t>inspectIT</a:t>
            </a:r>
            <a:r>
              <a:rPr lang="de-DE" baseline="0" dirty="0" smtClean="0"/>
              <a:t> bietet umfangreiche Unterstützung beim Einsammeln der Daten sowie einer effizienten und effektiven Analyse der Daten</a:t>
            </a:r>
            <a:endParaRPr lang="en-US"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11</a:t>
            </a:fld>
            <a:endParaRPr lang="de-DE" dirty="0"/>
          </a:p>
        </p:txBody>
      </p:sp>
    </p:spTree>
    <p:extLst>
      <p:ext uri="{BB962C8B-B14F-4D97-AF65-F5344CB8AC3E}">
        <p14:creationId xmlns:p14="http://schemas.microsoft.com/office/powerpoint/2010/main" val="1397208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Daten</a:t>
            </a:r>
            <a:r>
              <a:rPr lang="de-DE" baseline="0" dirty="0" smtClean="0"/>
              <a:t> die Erfasst werden können:</a:t>
            </a:r>
          </a:p>
          <a:p>
            <a:pPr marL="171450" indent="-171450">
              <a:buFontTx/>
              <a:buChar char="-"/>
            </a:pPr>
            <a:r>
              <a:rPr lang="de-DE" baseline="0" dirty="0" smtClean="0"/>
              <a:t>Java</a:t>
            </a:r>
          </a:p>
          <a:p>
            <a:pPr marL="312318" lvl="2" indent="-171450">
              <a:buFontTx/>
              <a:buChar char="-"/>
            </a:pPr>
            <a:r>
              <a:rPr lang="de-DE" baseline="0" dirty="0" smtClean="0"/>
              <a:t>Responsetime Methoden, </a:t>
            </a:r>
            <a:r>
              <a:rPr lang="de-DE" baseline="0" dirty="0" err="1" smtClean="0"/>
              <a:t>HttpAufrufe</a:t>
            </a:r>
            <a:endParaRPr lang="de-DE" baseline="0" dirty="0" smtClean="0"/>
          </a:p>
          <a:p>
            <a:pPr marL="312318" lvl="2" indent="-171450">
              <a:buFontTx/>
              <a:buChar char="-"/>
            </a:pPr>
            <a:r>
              <a:rPr lang="de-DE" baseline="0" dirty="0" smtClean="0"/>
              <a:t>Datenbankabfragen</a:t>
            </a:r>
          </a:p>
          <a:p>
            <a:pPr marL="312318" lvl="2" indent="-171450">
              <a:buFontTx/>
              <a:buChar char="-"/>
            </a:pPr>
            <a:r>
              <a:rPr lang="de-DE" baseline="0" dirty="0" err="1" smtClean="0"/>
              <a:t>Exceptions</a:t>
            </a:r>
            <a:endParaRPr lang="de-DE" baseline="0" dirty="0" smtClean="0"/>
          </a:p>
          <a:p>
            <a:pPr marL="312318" lvl="2" indent="-171450">
              <a:buFontTx/>
              <a:buChar char="-"/>
            </a:pPr>
            <a:r>
              <a:rPr lang="de-DE" baseline="0" dirty="0" err="1" smtClean="0"/>
              <a:t>HttpDaten</a:t>
            </a:r>
            <a:endParaRPr lang="de-DE" baseline="0" dirty="0" smtClean="0"/>
          </a:p>
          <a:p>
            <a:pPr marL="171450" lvl="1" indent="-171450">
              <a:buFontTx/>
              <a:buChar char="-"/>
            </a:pPr>
            <a:r>
              <a:rPr lang="de-DE" baseline="0" dirty="0" smtClean="0"/>
              <a:t>Browser Agent (Prototypen)</a:t>
            </a:r>
          </a:p>
          <a:p>
            <a:pPr marL="312318" lvl="2" indent="-171450">
              <a:buFontTx/>
              <a:buChar char="-"/>
            </a:pPr>
            <a:r>
              <a:rPr lang="de-DE" baseline="0" dirty="0" smtClean="0"/>
              <a:t>Ende-zu-Ende Antwortzeiten</a:t>
            </a:r>
          </a:p>
          <a:p>
            <a:pPr marL="312318" lvl="2" indent="-171450">
              <a:buFontTx/>
              <a:buChar char="-"/>
            </a:pPr>
            <a:r>
              <a:rPr lang="de-DE" baseline="0" dirty="0" smtClean="0"/>
              <a:t>End-User Experience</a:t>
            </a:r>
          </a:p>
          <a:p>
            <a:pPr marL="171450" lvl="1" indent="-171450">
              <a:buFontTx/>
              <a:buChar char="-"/>
            </a:pPr>
            <a:r>
              <a:rPr lang="de-DE" baseline="0" dirty="0" smtClean="0"/>
              <a:t>.Net Agent (Prototyp)</a:t>
            </a:r>
          </a:p>
          <a:p>
            <a:pPr marL="171450" lvl="1" indent="-171450">
              <a:buFontTx/>
              <a:buChar char="-"/>
            </a:pPr>
            <a:r>
              <a:rPr lang="de-DE" baseline="0" dirty="0" err="1" smtClean="0"/>
              <a:t>Systemmetriken</a:t>
            </a:r>
            <a:endParaRPr lang="de-DE" baseline="0" dirty="0" smtClean="0"/>
          </a:p>
          <a:p>
            <a:pPr marL="312318" lvl="2" indent="-171450">
              <a:buFontTx/>
              <a:buChar char="-"/>
            </a:pPr>
            <a:r>
              <a:rPr lang="de-DE" baseline="0" dirty="0" smtClean="0"/>
              <a:t>CPU Auslastung</a:t>
            </a:r>
          </a:p>
          <a:p>
            <a:pPr marL="312318" lvl="2" indent="-171450">
              <a:buFontTx/>
              <a:buChar char="-"/>
            </a:pPr>
            <a:r>
              <a:rPr lang="de-DE" baseline="0" dirty="0" err="1" smtClean="0"/>
              <a:t>Apeicherverbrauch</a:t>
            </a:r>
            <a:endParaRPr lang="de-DE" baseline="0" dirty="0" smtClean="0"/>
          </a:p>
          <a:p>
            <a:pPr marL="312318" lvl="2" indent="-171450">
              <a:buFontTx/>
              <a:buChar char="-"/>
            </a:pPr>
            <a:r>
              <a:rPr lang="de-DE" baseline="0" dirty="0" smtClean="0"/>
              <a:t>Netzwerk</a:t>
            </a:r>
          </a:p>
          <a:p>
            <a:pPr marL="312318" lvl="2" indent="-171450">
              <a:buFontTx/>
              <a:buChar char="-"/>
            </a:pPr>
            <a:endParaRPr lang="de-DE" baseline="0" dirty="0" smtClean="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12</a:t>
            </a:fld>
            <a:endParaRPr lang="de-DE" dirty="0"/>
          </a:p>
        </p:txBody>
      </p:sp>
    </p:spTree>
    <p:extLst>
      <p:ext uri="{BB962C8B-B14F-4D97-AF65-F5344CB8AC3E}">
        <p14:creationId xmlns:p14="http://schemas.microsoft.com/office/powerpoint/2010/main" val="265962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1079500"/>
            <a:ext cx="5937250" cy="3340100"/>
          </a:xfrm>
        </p:spPr>
      </p:sp>
      <p:sp>
        <p:nvSpPr>
          <p:cNvPr id="3" name="Notes Placeholder 2"/>
          <p:cNvSpPr>
            <a:spLocks noGrp="1"/>
          </p:cNvSpPr>
          <p:nvPr>
            <p:ph type="body" idx="1"/>
          </p:nvPr>
        </p:nvSpPr>
        <p:spPr/>
        <p:txBody>
          <a:bodyPr/>
          <a:lstStyle/>
          <a:p>
            <a:r>
              <a:rPr lang="de-DE" dirty="0" smtClean="0"/>
              <a:t>Idee: Es handelt</a:t>
            </a:r>
            <a:r>
              <a:rPr lang="de-DE" baseline="0" dirty="0" smtClean="0"/>
              <a:t> sich um inhärente Probleme (sprich da können die kommerziellen Werkzeuge auch nicht rankommen). </a:t>
            </a:r>
            <a:endParaRPr lang="de-DE" dirty="0" smtClean="0"/>
          </a:p>
          <a:p>
            <a:endParaRPr lang="de-DE" dirty="0" smtClean="0"/>
          </a:p>
          <a:p>
            <a:r>
              <a:rPr lang="de-DE" dirty="0" smtClean="0"/>
              <a:t>TODO:</a:t>
            </a:r>
            <a:r>
              <a:rPr lang="de-DE" baseline="0" dirty="0" smtClean="0"/>
              <a:t> </a:t>
            </a:r>
          </a:p>
          <a:p>
            <a:r>
              <a:rPr lang="de-DE" baseline="0" dirty="0" smtClean="0"/>
              <a:t>Typisches Modell x$/Agent ODER x$/</a:t>
            </a:r>
            <a:r>
              <a:rPr lang="de-DE" baseline="0" dirty="0" err="1" smtClean="0"/>
              <a:t>traffic</a:t>
            </a:r>
            <a:r>
              <a:rPr lang="de-DE" baseline="0" dirty="0" smtClean="0"/>
              <a:t> (</a:t>
            </a:r>
            <a:r>
              <a:rPr lang="de-DE" baseline="0" dirty="0" err="1" smtClean="0"/>
              <a:t>problem</a:t>
            </a:r>
            <a:r>
              <a:rPr lang="de-DE" baseline="0" dirty="0" smtClean="0"/>
              <a:t> bei mobile)</a:t>
            </a:r>
            <a:endParaRPr lang="en-US" dirty="0"/>
          </a:p>
        </p:txBody>
      </p:sp>
      <p:sp>
        <p:nvSpPr>
          <p:cNvPr id="4" name="Slide Number Placeholder 3"/>
          <p:cNvSpPr>
            <a:spLocks noGrp="1"/>
          </p:cNvSpPr>
          <p:nvPr>
            <p:ph type="sldNum" sz="quarter" idx="10"/>
          </p:nvPr>
        </p:nvSpPr>
        <p:spPr/>
        <p:txBody>
          <a:bodyPr/>
          <a:lstStyle/>
          <a:p>
            <a:r>
              <a:rPr lang="de-DE" smtClean="0"/>
              <a:t>Folie </a:t>
            </a:r>
            <a:fld id="{8EE8D574-8029-4B30-800F-1DEC301D6AB0}" type="slidenum">
              <a:rPr lang="de-DE" smtClean="0"/>
              <a:pPr/>
              <a:t>26</a:t>
            </a:fld>
            <a:endParaRPr lang="de-DE" dirty="0"/>
          </a:p>
        </p:txBody>
      </p:sp>
    </p:spTree>
    <p:extLst>
      <p:ext uri="{BB962C8B-B14F-4D97-AF65-F5344CB8AC3E}">
        <p14:creationId xmlns:p14="http://schemas.microsoft.com/office/powerpoint/2010/main" val="1936833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Druck)">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pic>
        <p:nvPicPr>
          <p:cNvPr id="31"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04" t="21670" r="4791" b="4167"/>
          <a:stretch/>
        </p:blipFill>
        <p:spPr bwMode="auto">
          <a:xfrm>
            <a:off x="0" y="0"/>
            <a:ext cx="9144000" cy="27236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05" t="6264" r="4790" b="27863"/>
          <a:stretch/>
        </p:blipFill>
        <p:spPr bwMode="auto">
          <a:xfrm>
            <a:off x="0" y="2724381"/>
            <a:ext cx="9144000" cy="24191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6372200" y="4239587"/>
            <a:ext cx="2412587" cy="708427"/>
          </a:xfrm>
          <a:prstGeom prst="rect">
            <a:avLst/>
          </a:prstGeom>
          <a:noFill/>
          <a:extLst>
            <a:ext uri="{909E8E84-426E-40DD-AFC4-6F175D3DCCD1}">
              <a14:hiddenFill xmlns:a14="http://schemas.microsoft.com/office/drawing/2010/main">
                <a:solidFill>
                  <a:srgbClr val="FFFFFF"/>
                </a:solidFill>
              </a14:hiddenFill>
            </a:ext>
          </a:extLst>
        </p:spPr>
      </p:pic>
      <p:sp>
        <p:nvSpPr>
          <p:cNvPr id="19" name="Titel 1"/>
          <p:cNvSpPr>
            <a:spLocks noGrp="1"/>
          </p:cNvSpPr>
          <p:nvPr userDrawn="1">
            <p:ph type="ctrTitle" hasCustomPrompt="1"/>
          </p:nvPr>
        </p:nvSpPr>
        <p:spPr bwMode="ltGray">
          <a:xfrm>
            <a:off x="431799" y="341826"/>
            <a:ext cx="6156326" cy="682111"/>
          </a:xfrm>
        </p:spPr>
        <p:txBody>
          <a:bodyPr lIns="0" tIns="0" rIns="0" bIns="0" anchor="b" anchorCtr="0">
            <a:noAutofit/>
          </a:bodyPr>
          <a:lstStyle>
            <a:lvl1pPr algn="l">
              <a:defRPr sz="2400" cap="none" baseline="0">
                <a:solidFill>
                  <a:schemeClr val="bg1"/>
                </a:solidFill>
                <a:latin typeface="Montserrat Black" pitchFamily="50" charset="0"/>
              </a:defRPr>
            </a:lvl1pPr>
          </a:lstStyle>
          <a:p>
            <a:r>
              <a:rPr lang="en-US" dirty="0" smtClean="0"/>
              <a:t>Click To Edit Master Title Style</a:t>
            </a:r>
            <a:endParaRPr lang="de-DE" dirty="0"/>
          </a:p>
        </p:txBody>
      </p:sp>
      <p:sp>
        <p:nvSpPr>
          <p:cNvPr id="20" name="Untertitel 2"/>
          <p:cNvSpPr>
            <a:spLocks noGrp="1"/>
          </p:cNvSpPr>
          <p:nvPr userDrawn="1">
            <p:ph type="subTitle" idx="1" hasCustomPrompt="1"/>
          </p:nvPr>
        </p:nvSpPr>
        <p:spPr bwMode="ltGray">
          <a:xfrm>
            <a:off x="431800" y="1315849"/>
            <a:ext cx="5480156" cy="319797"/>
          </a:xfrm>
        </p:spPr>
        <p:txBody>
          <a:bodyPr lIns="0" tIns="0" rIns="0" bIns="0" anchor="t">
            <a:noAutofit/>
          </a:bodyPr>
          <a:lstStyle>
            <a:lvl1pPr marL="0" indent="0" algn="l">
              <a:buNone/>
              <a:defRPr sz="1800" cap="none" baseline="0">
                <a:solidFill>
                  <a:schemeClr val="bg1"/>
                </a:solidFill>
                <a:latin typeface="Montserrat Ultra Light" pitchFamily="50" charset="0"/>
              </a:defRPr>
            </a:lvl1pPr>
            <a:lvl2pPr marL="389613" indent="0" algn="ctr">
              <a:buNone/>
              <a:defRPr>
                <a:solidFill>
                  <a:schemeClr val="tx1">
                    <a:tint val="75000"/>
                  </a:schemeClr>
                </a:solidFill>
              </a:defRPr>
            </a:lvl2pPr>
            <a:lvl3pPr marL="779227" indent="0" algn="ctr">
              <a:buNone/>
              <a:defRPr>
                <a:solidFill>
                  <a:schemeClr val="tx1">
                    <a:tint val="75000"/>
                  </a:schemeClr>
                </a:solidFill>
              </a:defRPr>
            </a:lvl3pPr>
            <a:lvl4pPr marL="1168840" indent="0" algn="ctr">
              <a:buNone/>
              <a:defRPr>
                <a:solidFill>
                  <a:schemeClr val="tx1">
                    <a:tint val="75000"/>
                  </a:schemeClr>
                </a:solidFill>
              </a:defRPr>
            </a:lvl4pPr>
            <a:lvl5pPr marL="1558454" indent="0" algn="ctr">
              <a:buNone/>
              <a:defRPr>
                <a:solidFill>
                  <a:schemeClr val="tx1">
                    <a:tint val="75000"/>
                  </a:schemeClr>
                </a:solidFill>
              </a:defRPr>
            </a:lvl5pPr>
            <a:lvl6pPr marL="1948067" indent="0" algn="ctr">
              <a:buNone/>
              <a:defRPr>
                <a:solidFill>
                  <a:schemeClr val="tx1">
                    <a:tint val="75000"/>
                  </a:schemeClr>
                </a:solidFill>
              </a:defRPr>
            </a:lvl6pPr>
            <a:lvl7pPr marL="2337681" indent="0" algn="ctr">
              <a:buNone/>
              <a:defRPr>
                <a:solidFill>
                  <a:schemeClr val="tx1">
                    <a:tint val="75000"/>
                  </a:schemeClr>
                </a:solidFill>
              </a:defRPr>
            </a:lvl7pPr>
            <a:lvl8pPr marL="2727295" indent="0" algn="ctr">
              <a:buNone/>
              <a:defRPr>
                <a:solidFill>
                  <a:schemeClr val="tx1">
                    <a:tint val="75000"/>
                  </a:schemeClr>
                </a:solidFill>
              </a:defRPr>
            </a:lvl8pPr>
            <a:lvl9pPr marL="3116909" indent="0" algn="ctr">
              <a:buNone/>
              <a:defRPr>
                <a:solidFill>
                  <a:schemeClr val="tx1">
                    <a:tint val="75000"/>
                  </a:schemeClr>
                </a:solidFill>
              </a:defRPr>
            </a:lvl9pPr>
          </a:lstStyle>
          <a:p>
            <a:r>
              <a:rPr lang="en-US" dirty="0" smtClean="0"/>
              <a:t>Click To Edit Master Subtitle Style</a:t>
            </a:r>
            <a:endParaRPr lang="de-DE" dirty="0"/>
          </a:p>
        </p:txBody>
      </p:sp>
    </p:spTree>
    <p:extLst>
      <p:ext uri="{BB962C8B-B14F-4D97-AF65-F5344CB8AC3E}">
        <p14:creationId xmlns:p14="http://schemas.microsoft.com/office/powerpoint/2010/main" val="79453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er">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grpSp>
        <p:nvGrpSpPr>
          <p:cNvPr id="52" name="Gruppieren 51"/>
          <p:cNvGrpSpPr/>
          <p:nvPr userDrawn="1"/>
        </p:nvGrpSpPr>
        <p:grpSpPr>
          <a:xfrm>
            <a:off x="-129860" y="344751"/>
            <a:ext cx="92352" cy="3671887"/>
            <a:chOff x="-129860" y="1023938"/>
            <a:chExt cx="92352" cy="3671887"/>
          </a:xfrm>
        </p:grpSpPr>
        <p:cxnSp>
          <p:nvCxnSpPr>
            <p:cNvPr id="53" name="Gerade Verbindung 52"/>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uppieren 60"/>
          <p:cNvGrpSpPr/>
          <p:nvPr userDrawn="1"/>
        </p:nvGrpSpPr>
        <p:grpSpPr>
          <a:xfrm>
            <a:off x="431800" y="-164554"/>
            <a:ext cx="8280400" cy="73467"/>
            <a:chOff x="431800" y="-120930"/>
            <a:chExt cx="8280400" cy="73467"/>
          </a:xfrm>
        </p:grpSpPr>
        <p:cxnSp>
          <p:nvCxnSpPr>
            <p:cNvPr id="62" name="Gerade Verbindung 61"/>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p:cNvGrpSpPr/>
          <p:nvPr userDrawn="1"/>
        </p:nvGrpSpPr>
        <p:grpSpPr>
          <a:xfrm>
            <a:off x="9197020" y="344751"/>
            <a:ext cx="92352" cy="3671887"/>
            <a:chOff x="-129860" y="1023938"/>
            <a:chExt cx="92352" cy="3671887"/>
          </a:xfrm>
        </p:grpSpPr>
        <p:cxnSp>
          <p:nvCxnSpPr>
            <p:cNvPr id="71" name="Gerade Verbindung 70"/>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uppieren 78"/>
          <p:cNvGrpSpPr/>
          <p:nvPr userDrawn="1"/>
        </p:nvGrpSpPr>
        <p:grpSpPr>
          <a:xfrm>
            <a:off x="431800" y="5162579"/>
            <a:ext cx="8280400" cy="73467"/>
            <a:chOff x="431800" y="-120930"/>
            <a:chExt cx="8280400" cy="73467"/>
          </a:xfrm>
        </p:grpSpPr>
        <p:cxnSp>
          <p:nvCxnSpPr>
            <p:cNvPr id="80" name="Gerade Verbindung 79"/>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4167"/>
          <a:stretch/>
        </p:blipFill>
        <p:spPr bwMode="auto">
          <a:xfrm>
            <a:off x="0" y="0"/>
            <a:ext cx="9144000" cy="27236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6264" r="4620" b="27863"/>
          <a:stretch/>
        </p:blipFill>
        <p:spPr bwMode="auto">
          <a:xfrm>
            <a:off x="0" y="2724381"/>
            <a:ext cx="9144000" cy="24191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6372200" y="4239587"/>
            <a:ext cx="2412587" cy="70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88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Leer">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grpSp>
        <p:nvGrpSpPr>
          <p:cNvPr id="52" name="Gruppieren 51"/>
          <p:cNvGrpSpPr/>
          <p:nvPr userDrawn="1"/>
        </p:nvGrpSpPr>
        <p:grpSpPr>
          <a:xfrm>
            <a:off x="-129860" y="344751"/>
            <a:ext cx="92352" cy="3671887"/>
            <a:chOff x="-129860" y="1023938"/>
            <a:chExt cx="92352" cy="3671887"/>
          </a:xfrm>
        </p:grpSpPr>
        <p:cxnSp>
          <p:nvCxnSpPr>
            <p:cNvPr id="53" name="Gerade Verbindung 52"/>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uppieren 60"/>
          <p:cNvGrpSpPr/>
          <p:nvPr userDrawn="1"/>
        </p:nvGrpSpPr>
        <p:grpSpPr>
          <a:xfrm>
            <a:off x="431800" y="-164554"/>
            <a:ext cx="8280400" cy="73467"/>
            <a:chOff x="431800" y="-120930"/>
            <a:chExt cx="8280400" cy="73467"/>
          </a:xfrm>
        </p:grpSpPr>
        <p:cxnSp>
          <p:nvCxnSpPr>
            <p:cNvPr id="62" name="Gerade Verbindung 61"/>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p:cNvGrpSpPr/>
          <p:nvPr userDrawn="1"/>
        </p:nvGrpSpPr>
        <p:grpSpPr>
          <a:xfrm>
            <a:off x="9197020" y="344751"/>
            <a:ext cx="92352" cy="3671887"/>
            <a:chOff x="-129860" y="1023938"/>
            <a:chExt cx="92352" cy="3671887"/>
          </a:xfrm>
        </p:grpSpPr>
        <p:cxnSp>
          <p:nvCxnSpPr>
            <p:cNvPr id="71" name="Gerade Verbindung 70"/>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uppieren 78"/>
          <p:cNvGrpSpPr/>
          <p:nvPr userDrawn="1"/>
        </p:nvGrpSpPr>
        <p:grpSpPr>
          <a:xfrm>
            <a:off x="431800" y="5162579"/>
            <a:ext cx="8280400" cy="73467"/>
            <a:chOff x="431800" y="-120930"/>
            <a:chExt cx="8280400" cy="73467"/>
          </a:xfrm>
        </p:grpSpPr>
        <p:cxnSp>
          <p:nvCxnSpPr>
            <p:cNvPr id="80" name="Gerade Verbindung 79"/>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4167"/>
          <a:stretch/>
        </p:blipFill>
        <p:spPr bwMode="auto">
          <a:xfrm>
            <a:off x="0" y="0"/>
            <a:ext cx="9144000" cy="27236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6264" r="4620" b="27863"/>
          <a:stretch/>
        </p:blipFill>
        <p:spPr bwMode="auto">
          <a:xfrm>
            <a:off x="0" y="2724381"/>
            <a:ext cx="9144000" cy="241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8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Druck)">
    <p:spTree>
      <p:nvGrpSpPr>
        <p:cNvPr id="1" name=""/>
        <p:cNvGrpSpPr/>
        <p:nvPr/>
      </p:nvGrpSpPr>
      <p:grpSpPr>
        <a:xfrm>
          <a:off x="0" y="0"/>
          <a:ext cx="0" cy="0"/>
          <a:chOff x="0" y="0"/>
          <a:chExt cx="0" cy="0"/>
        </a:xfrm>
      </p:grpSpPr>
      <p:grpSp>
        <p:nvGrpSpPr>
          <p:cNvPr id="21" name="Group 20"/>
          <p:cNvGrpSpPr/>
          <p:nvPr userDrawn="1"/>
        </p:nvGrpSpPr>
        <p:grpSpPr>
          <a:xfrm>
            <a:off x="0" y="0"/>
            <a:ext cx="9144000" cy="771550"/>
            <a:chOff x="0" y="0"/>
            <a:chExt cx="9144000" cy="771550"/>
          </a:xfrm>
        </p:grpSpPr>
        <p:sp>
          <p:nvSpPr>
            <p:cNvPr id="22" name="Rectangle 21"/>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latin typeface="Montserrat Semi Bold" panose="00000700000000000000" pitchFamily="2" charset="0"/>
              </a:endParaRPr>
            </a:p>
          </p:txBody>
        </p:sp>
        <p:pic>
          <p:nvPicPr>
            <p:cNvPr id="28"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2" name="Straight Connector 16"/>
          <p:cNvCxnSpPr/>
          <p:nvPr userDrawn="1"/>
        </p:nvCxnSpPr>
        <p:spPr bwMode="ltGray">
          <a:xfrm>
            <a:off x="218253" y="1158382"/>
            <a:ext cx="9304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ctrTitle" hasCustomPrompt="1"/>
          </p:nvPr>
        </p:nvSpPr>
        <p:spPr bwMode="ltGray">
          <a:xfrm>
            <a:off x="431799" y="197810"/>
            <a:ext cx="6156326" cy="429724"/>
          </a:xfrm>
        </p:spPr>
        <p:txBody>
          <a:bodyPr lIns="0" tIns="0" rIns="0" bIns="0" anchor="b" anchorCtr="0">
            <a:noAutofit/>
          </a:bodyPr>
          <a:lstStyle>
            <a:lvl1pPr algn="l">
              <a:defRPr sz="2000" cap="none" baseline="0">
                <a:solidFill>
                  <a:schemeClr val="bg1"/>
                </a:solidFill>
                <a:latin typeface="Montserrat Semi Bold" panose="00000700000000000000" pitchFamily="2" charset="0"/>
              </a:defRPr>
            </a:lvl1pPr>
          </a:lstStyle>
          <a:p>
            <a:r>
              <a:rPr lang="en-US" dirty="0" smtClean="0"/>
              <a:t>Click To Edit Master Title Style</a:t>
            </a:r>
            <a:endParaRPr lang="de-DE" dirty="0"/>
          </a:p>
        </p:txBody>
      </p:sp>
      <p:sp>
        <p:nvSpPr>
          <p:cNvPr id="14" name="Textplatzhalter 4"/>
          <p:cNvSpPr>
            <a:spLocks noGrp="1"/>
          </p:cNvSpPr>
          <p:nvPr>
            <p:ph type="body" sz="quarter" idx="10"/>
          </p:nvPr>
        </p:nvSpPr>
        <p:spPr bwMode="gray">
          <a:xfrm>
            <a:off x="431800" y="1314823"/>
            <a:ext cx="8280399" cy="2832967"/>
          </a:xfrm>
        </p:spPr>
        <p:txBody>
          <a:bodyPr/>
          <a:lstStyle>
            <a:lvl1pPr marL="280777" indent="-280777">
              <a:buClr>
                <a:schemeClr val="bg1"/>
              </a:buClr>
              <a:buFont typeface="+mj-lt"/>
              <a:buAutoNum type="arabicPeriod"/>
              <a:defRPr sz="1400" b="0" baseline="0">
                <a:solidFill>
                  <a:schemeClr val="bg1"/>
                </a:solidFill>
                <a:latin typeface="Montserrat Light" panose="00000400000000000000" pitchFamily="2" charset="0"/>
              </a:defRPr>
            </a:lvl1pPr>
            <a:lvl2pPr marL="563472" indent="-281736">
              <a:spcBef>
                <a:spcPts val="0"/>
              </a:spcBef>
              <a:buClr>
                <a:schemeClr val="bg1"/>
              </a:buClr>
              <a:buFont typeface="+mj-lt"/>
              <a:buAutoNum type="arabicPeriod"/>
              <a:defRPr sz="1400" b="0" baseline="0">
                <a:solidFill>
                  <a:schemeClr val="bg1"/>
                </a:solidFill>
                <a:latin typeface="Montserrat Light" panose="00000400000000000000" pitchFamily="2" charset="0"/>
              </a:defRPr>
            </a:lvl2pPr>
            <a:lvl3pPr marL="845208" indent="-281736">
              <a:spcBef>
                <a:spcPts val="0"/>
              </a:spcBef>
              <a:buClr>
                <a:schemeClr val="bg1"/>
              </a:buClr>
              <a:buFont typeface="+mj-lt"/>
              <a:buAutoNum type="arabicPeriod"/>
              <a:tabLst/>
              <a:defRPr sz="1400" b="0" baseline="0">
                <a:solidFill>
                  <a:schemeClr val="bg1"/>
                </a:solidFill>
                <a:latin typeface="Montserrat Light" panose="00000400000000000000" pitchFamily="2" charset="0"/>
              </a:defRPr>
            </a:lvl3pPr>
            <a:lvl4pPr marL="0" indent="0">
              <a:buFont typeface="+mj-lt"/>
              <a:buNone/>
              <a:tabLst/>
              <a:defRPr sz="1400" b="0" baseline="0">
                <a:solidFill>
                  <a:schemeClr val="bg1"/>
                </a:solidFill>
                <a:latin typeface="Montserrat Light" panose="00000400000000000000" pitchFamily="2" charset="0"/>
              </a:defRPr>
            </a:lvl4pPr>
            <a:lvl5pPr marL="0" indent="0">
              <a:buFont typeface="+mj-lt"/>
              <a:buNone/>
              <a:tabLst/>
              <a:defRPr sz="1400" b="0" baseline="0">
                <a:solidFill>
                  <a:schemeClr val="bg1"/>
                </a:solidFill>
                <a:latin typeface="Montserrat Light" panose="00000400000000000000" pitchFamily="2" charset="0"/>
              </a:defRPr>
            </a:lvl5pPr>
            <a:lvl6pPr marL="0" indent="0">
              <a:buNone/>
              <a:defRPr sz="1400" b="0">
                <a:solidFill>
                  <a:schemeClr val="accent1"/>
                </a:solidFill>
              </a:defRPr>
            </a:lvl6pPr>
            <a:lvl7pPr>
              <a:defRPr sz="1400" b="0">
                <a:solidFill>
                  <a:schemeClr val="accent1"/>
                </a:solidFill>
              </a:defRPr>
            </a:lvl7pPr>
            <a:lvl8pPr>
              <a:defRPr sz="1400" b="0">
                <a:solidFill>
                  <a:schemeClr val="accent1"/>
                </a:solidFill>
              </a:defRPr>
            </a:lvl8pPr>
            <a:lvl9pPr>
              <a:defRPr sz="1400" b="0">
                <a:solidFill>
                  <a:schemeClr val="accent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smtClean="0"/>
          </a:p>
        </p:txBody>
      </p:sp>
      <p:sp>
        <p:nvSpPr>
          <p:cNvPr id="23" name="Datumsplatzhalter 2"/>
          <p:cNvSpPr>
            <a:spLocks noGrp="1"/>
          </p:cNvSpPr>
          <p:nvPr>
            <p:ph type="dt" sz="half" idx="15"/>
          </p:nvPr>
        </p:nvSpPr>
        <p:spPr bwMode="gray">
          <a:xfrm>
            <a:off x="761170" y="4767264"/>
            <a:ext cx="677319" cy="271055"/>
          </a:xfrm>
        </p:spPr>
        <p:txBody>
          <a:bodyPr/>
          <a:lstStyle/>
          <a:p>
            <a:fld id="{B9D5F254-037C-46EB-A9CF-AAD6510188CC}" type="datetime1">
              <a:rPr lang="de-DE" smtClean="0"/>
              <a:t>28.04.2017</a:t>
            </a:fld>
            <a:endParaRPr lang="de-DE" dirty="0"/>
          </a:p>
        </p:txBody>
      </p:sp>
      <p:sp>
        <p:nvSpPr>
          <p:cNvPr id="24" name="Fußzeilenplatzhalter 4"/>
          <p:cNvSpPr>
            <a:spLocks noGrp="1"/>
          </p:cNvSpPr>
          <p:nvPr>
            <p:ph type="ftr" sz="quarter" idx="16"/>
          </p:nvPr>
        </p:nvSpPr>
        <p:spPr bwMode="gray">
          <a:xfrm>
            <a:off x="1477895" y="4767264"/>
            <a:ext cx="5110230" cy="271055"/>
          </a:xfrm>
        </p:spPr>
        <p:txBody>
          <a:bodyPr/>
          <a:lstStyle/>
          <a:p>
            <a:r>
              <a:rPr lang="de-DE" smtClean="0"/>
              <a:t>inspectIT - Die offene Alternative für APM</a:t>
            </a:r>
            <a:endParaRPr lang="de-DE" dirty="0"/>
          </a:p>
        </p:txBody>
      </p:sp>
      <p:sp>
        <p:nvSpPr>
          <p:cNvPr id="25" name="Foliennummernplatzhalter 5"/>
          <p:cNvSpPr>
            <a:spLocks noGrp="1"/>
          </p:cNvSpPr>
          <p:nvPr>
            <p:ph type="sldNum" sz="quarter" idx="17"/>
          </p:nvPr>
        </p:nvSpPr>
        <p:spPr bwMode="gray">
          <a:xfrm>
            <a:off x="431799" y="4767264"/>
            <a:ext cx="306374" cy="271055"/>
          </a:xfrm>
        </p:spPr>
        <p:txBody>
          <a:bodyPr/>
          <a:lstStyle/>
          <a:p>
            <a:fld id="{7F1AF4CC-B4F1-45E7-8781-FCA25AF1F4E6}" type="slidenum">
              <a:rPr lang="de-DE" smtClean="0"/>
              <a:pPr/>
              <a:t>‹#›</a:t>
            </a:fld>
            <a:endParaRPr lang="de-DE" dirty="0"/>
          </a:p>
        </p:txBody>
      </p:sp>
    </p:spTree>
    <p:extLst>
      <p:ext uri="{BB962C8B-B14F-4D97-AF65-F5344CB8AC3E}">
        <p14:creationId xmlns:p14="http://schemas.microsoft.com/office/powerpoint/2010/main" val="117389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eltrenner (Druck)">
    <p:bg>
      <p:bgPr>
        <a:gradFill>
          <a:gsLst>
            <a:gs pos="0">
              <a:srgbClr val="412D63"/>
            </a:gs>
            <a:gs pos="50000">
              <a:srgbClr val="69243E"/>
            </a:gs>
            <a:gs pos="100000">
              <a:srgbClr val="911919"/>
            </a:gs>
          </a:gsLst>
          <a:lin ang="0" scaled="1"/>
        </a:gradFill>
        <a:effectLst/>
      </p:bgPr>
    </p:bg>
    <p:spTree>
      <p:nvGrpSpPr>
        <p:cNvPr id="1" name=""/>
        <p:cNvGrpSpPr/>
        <p:nvPr/>
      </p:nvGrpSpPr>
      <p:grpSpPr>
        <a:xfrm>
          <a:off x="0" y="0"/>
          <a:ext cx="0" cy="0"/>
          <a:chOff x="0" y="0"/>
          <a:chExt cx="0" cy="0"/>
        </a:xfrm>
      </p:grpSpPr>
      <p:pic>
        <p:nvPicPr>
          <p:cNvPr id="1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6006" r="4620" b="4167"/>
          <a:stretch/>
        </p:blipFill>
        <p:spPr bwMode="auto">
          <a:xfrm>
            <a:off x="0" y="0"/>
            <a:ext cx="9144000" cy="25643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6264" r="4620" b="23527"/>
          <a:stretch/>
        </p:blipFill>
        <p:spPr bwMode="auto">
          <a:xfrm>
            <a:off x="0" y="2565125"/>
            <a:ext cx="9144000" cy="25783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6"/>
          <p:cNvCxnSpPr/>
          <p:nvPr userDrawn="1"/>
        </p:nvCxnSpPr>
        <p:spPr bwMode="ltGray">
          <a:xfrm flipH="1">
            <a:off x="8006950" y="2253815"/>
            <a:ext cx="930426" cy="0"/>
          </a:xfrm>
          <a:prstGeom prst="line">
            <a:avLst/>
          </a:prstGeom>
          <a:ln w="381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userDrawn="1">
            <p:ph type="ctrTitle" hasCustomPrompt="1"/>
          </p:nvPr>
        </p:nvSpPr>
        <p:spPr bwMode="ltGray">
          <a:xfrm>
            <a:off x="4679950" y="2408017"/>
            <a:ext cx="4032250" cy="995786"/>
          </a:xfrm>
        </p:spPr>
        <p:txBody>
          <a:bodyPr lIns="0" tIns="0" rIns="0" bIns="0" anchor="t" anchorCtr="0">
            <a:noAutofit/>
          </a:bodyPr>
          <a:lstStyle>
            <a:lvl1pPr algn="r">
              <a:defRPr sz="2000" cap="none" baseline="0">
                <a:solidFill>
                  <a:schemeClr val="bg1"/>
                </a:solidFill>
                <a:latin typeface="Montserrat Semi Bold" panose="00000700000000000000" pitchFamily="2" charset="0"/>
              </a:defRPr>
            </a:lvl1pPr>
          </a:lstStyle>
          <a:p>
            <a:r>
              <a:rPr lang="en-US" dirty="0" smtClean="0"/>
              <a:t>Click To Edit Master Title Style</a:t>
            </a:r>
            <a:endParaRPr lang="de-DE" dirty="0"/>
          </a:p>
        </p:txBody>
      </p:sp>
      <p:pic>
        <p:nvPicPr>
          <p:cNvPr id="16"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395536" y="355647"/>
            <a:ext cx="2088644" cy="61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0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grpSp>
        <p:nvGrpSpPr>
          <p:cNvPr id="15" name="Group 14"/>
          <p:cNvGrpSpPr/>
          <p:nvPr userDrawn="1"/>
        </p:nvGrpSpPr>
        <p:grpSpPr>
          <a:xfrm>
            <a:off x="0" y="0"/>
            <a:ext cx="9144000" cy="771550"/>
            <a:chOff x="0" y="0"/>
            <a:chExt cx="9144000" cy="771550"/>
          </a:xfrm>
        </p:grpSpPr>
        <p:sp>
          <p:nvSpPr>
            <p:cNvPr id="18" name="Rectangle 17"/>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1"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4"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platzhalter 38"/>
          <p:cNvSpPr>
            <a:spLocks noGrp="1"/>
          </p:cNvSpPr>
          <p:nvPr userDrawn="1">
            <p:ph type="body" sz="quarter" idx="13"/>
          </p:nvPr>
        </p:nvSpPr>
        <p:spPr bwMode="gray">
          <a:xfrm>
            <a:off x="431799" y="1023939"/>
            <a:ext cx="8280401" cy="3671886"/>
          </a:xfrm>
        </p:spPr>
        <p:txBody>
          <a:bodyPr/>
          <a:lstStyle>
            <a:lvl1pPr>
              <a:defRPr>
                <a:solidFill>
                  <a:schemeClr val="bg1"/>
                </a:solidFill>
              </a:defRPr>
            </a:lvl1pPr>
            <a:lvl2pPr>
              <a:defRPr b="0">
                <a:solidFill>
                  <a:schemeClr val="bg1"/>
                </a:solidFill>
                <a:latin typeface="Montserrat Semi Bold" panose="00000700000000000000" pitchFamily="2" charset="0"/>
              </a:defRPr>
            </a:lvl2pPr>
            <a:lvl3pPr marL="140868" indent="-140868">
              <a:buClr>
                <a:schemeClr val="bg1"/>
              </a:buClr>
              <a:buFont typeface="Wingdings" panose="05000000000000000000" pitchFamily="2" charset="2"/>
              <a:buChar char="§"/>
              <a:defRPr>
                <a:solidFill>
                  <a:schemeClr val="bg1"/>
                </a:solidFill>
                <a:latin typeface="Montserrat Light" panose="00000400000000000000" pitchFamily="2" charset="0"/>
              </a:defRPr>
            </a:lvl3pPr>
            <a:lvl4pPr marL="281736" indent="-141631">
              <a:buClr>
                <a:schemeClr val="bg1"/>
              </a:buClr>
              <a:buFont typeface="Wingdings" panose="05000000000000000000" pitchFamily="2" charset="2"/>
              <a:buChar char="§"/>
              <a:defRPr>
                <a:solidFill>
                  <a:schemeClr val="bg1"/>
                </a:solidFill>
                <a:latin typeface="Montserrat Light" panose="00000400000000000000" pitchFamily="2" charset="0"/>
              </a:defRPr>
            </a:lvl4pPr>
            <a:lvl5pPr marL="422604" indent="-141631">
              <a:buClr>
                <a:schemeClr val="bg1"/>
              </a:buClr>
              <a:buFont typeface="Wingdings" panose="05000000000000000000" pitchFamily="2" charset="2"/>
              <a:buChar char="§"/>
              <a:defRPr>
                <a:solidFill>
                  <a:schemeClr val="bg1"/>
                </a:solidFill>
                <a:latin typeface="Montserrat Light" panose="00000400000000000000"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20" name="Titel 9"/>
          <p:cNvSpPr>
            <a:spLocks noGrp="1"/>
          </p:cNvSpPr>
          <p:nvPr userDrawn="1">
            <p:ph type="title"/>
          </p:nvPr>
        </p:nvSpPr>
        <p:spPr>
          <a:xfrm>
            <a:off x="431799" y="171585"/>
            <a:ext cx="8280401" cy="527957"/>
          </a:xfrm>
        </p:spPr>
        <p:txBody>
          <a:bodyPr/>
          <a:lstStyle>
            <a:lvl1pPr>
              <a:defRPr>
                <a:solidFill>
                  <a:schemeClr val="bg1"/>
                </a:solidFill>
                <a:latin typeface="Montserrat Semi Bold" panose="00000700000000000000" pitchFamily="2" charset="0"/>
              </a:defRPr>
            </a:lvl1pPr>
          </a:lstStyle>
          <a:p>
            <a:r>
              <a:rPr lang="en-US" dirty="0" smtClean="0"/>
              <a:t>Click to edit Master title style</a:t>
            </a:r>
            <a:endParaRPr lang="de-DE" dirty="0"/>
          </a:p>
        </p:txBody>
      </p:sp>
      <p:sp>
        <p:nvSpPr>
          <p:cNvPr id="14" name="Datumsplatzhalter 2"/>
          <p:cNvSpPr>
            <a:spLocks noGrp="1"/>
          </p:cNvSpPr>
          <p:nvPr>
            <p:ph type="dt" sz="half" idx="15"/>
          </p:nvPr>
        </p:nvSpPr>
        <p:spPr bwMode="gray">
          <a:xfrm>
            <a:off x="761170" y="4767264"/>
            <a:ext cx="677319" cy="271055"/>
          </a:xfrm>
        </p:spPr>
        <p:txBody>
          <a:bodyPr/>
          <a:lstStyle/>
          <a:p>
            <a:fld id="{6C87A6E7-FD20-4B81-9CB7-1FDE03AD875F}" type="datetime1">
              <a:rPr lang="de-DE" smtClean="0"/>
              <a:t>28.04.2017</a:t>
            </a:fld>
            <a:endParaRPr lang="de-DE" dirty="0"/>
          </a:p>
        </p:txBody>
      </p:sp>
      <p:sp>
        <p:nvSpPr>
          <p:cNvPr id="22" name="Fußzeilenplatzhalter 4"/>
          <p:cNvSpPr>
            <a:spLocks noGrp="1"/>
          </p:cNvSpPr>
          <p:nvPr>
            <p:ph type="ftr" sz="quarter" idx="16"/>
          </p:nvPr>
        </p:nvSpPr>
        <p:spPr bwMode="gray">
          <a:xfrm>
            <a:off x="1477895" y="4767264"/>
            <a:ext cx="5110230" cy="271055"/>
          </a:xfrm>
        </p:spPr>
        <p:txBody>
          <a:bodyPr/>
          <a:lstStyle/>
          <a:p>
            <a:r>
              <a:rPr lang="de-DE" smtClean="0"/>
              <a:t>inspectIT - Die offene Alternative für APM</a:t>
            </a:r>
            <a:endParaRPr lang="de-DE" dirty="0"/>
          </a:p>
        </p:txBody>
      </p:sp>
      <p:sp>
        <p:nvSpPr>
          <p:cNvPr id="23" name="Foliennummernplatzhalter 5"/>
          <p:cNvSpPr>
            <a:spLocks noGrp="1"/>
          </p:cNvSpPr>
          <p:nvPr>
            <p:ph type="sldNum" sz="quarter" idx="17"/>
          </p:nvPr>
        </p:nvSpPr>
        <p:spPr bwMode="gray">
          <a:xfrm>
            <a:off x="431799" y="4767264"/>
            <a:ext cx="306374" cy="271055"/>
          </a:xfrm>
        </p:spPr>
        <p:txBody>
          <a:bodyPr/>
          <a:lstStyle/>
          <a:p>
            <a:fld id="{7F1AF4CC-B4F1-45E7-8781-FCA25AF1F4E6}" type="slidenum">
              <a:rPr lang="de-DE" smtClean="0"/>
              <a:pPr/>
              <a:t>‹#›</a:t>
            </a:fld>
            <a:endParaRPr lang="de-DE" dirty="0"/>
          </a:p>
        </p:txBody>
      </p:sp>
    </p:spTree>
    <p:extLst>
      <p:ext uri="{BB962C8B-B14F-4D97-AF65-F5344CB8AC3E}">
        <p14:creationId xmlns:p14="http://schemas.microsoft.com/office/powerpoint/2010/main" val="65589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 und Inhalt">
    <p:spTree>
      <p:nvGrpSpPr>
        <p:cNvPr id="1" name=""/>
        <p:cNvGrpSpPr/>
        <p:nvPr/>
      </p:nvGrpSpPr>
      <p:grpSpPr>
        <a:xfrm>
          <a:off x="0" y="0"/>
          <a:ext cx="0" cy="0"/>
          <a:chOff x="0" y="0"/>
          <a:chExt cx="0" cy="0"/>
        </a:xfrm>
      </p:grpSpPr>
      <p:grpSp>
        <p:nvGrpSpPr>
          <p:cNvPr id="15" name="Group 14"/>
          <p:cNvGrpSpPr/>
          <p:nvPr userDrawn="1"/>
        </p:nvGrpSpPr>
        <p:grpSpPr>
          <a:xfrm>
            <a:off x="0" y="0"/>
            <a:ext cx="9144000" cy="771550"/>
            <a:chOff x="0" y="0"/>
            <a:chExt cx="9144000" cy="771550"/>
          </a:xfrm>
        </p:grpSpPr>
        <p:sp>
          <p:nvSpPr>
            <p:cNvPr id="18" name="Rectangle 17"/>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1"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4"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platzhalter 38"/>
          <p:cNvSpPr>
            <a:spLocks noGrp="1"/>
          </p:cNvSpPr>
          <p:nvPr userDrawn="1">
            <p:ph type="body" sz="quarter" idx="13"/>
          </p:nvPr>
        </p:nvSpPr>
        <p:spPr bwMode="gray">
          <a:xfrm>
            <a:off x="431799" y="1023939"/>
            <a:ext cx="8280401" cy="3671886"/>
          </a:xfrm>
        </p:spPr>
        <p:txBody>
          <a:bodyPr/>
          <a:lstStyle>
            <a:lvl1pPr>
              <a:defRPr>
                <a:solidFill>
                  <a:schemeClr val="bg1"/>
                </a:solidFill>
              </a:defRPr>
            </a:lvl1pPr>
            <a:lvl2pPr>
              <a:defRPr b="0">
                <a:solidFill>
                  <a:schemeClr val="bg1"/>
                </a:solidFill>
                <a:latin typeface="Montserrat Semi Bold" panose="00000700000000000000" pitchFamily="2" charset="0"/>
              </a:defRPr>
            </a:lvl2pPr>
            <a:lvl3pPr marL="140868" indent="-140868">
              <a:buClr>
                <a:schemeClr val="bg1"/>
              </a:buClr>
              <a:buFont typeface="Wingdings" panose="05000000000000000000" pitchFamily="2" charset="2"/>
              <a:buChar char="§"/>
              <a:defRPr>
                <a:solidFill>
                  <a:schemeClr val="bg1"/>
                </a:solidFill>
                <a:latin typeface="Montserrat Light" panose="00000400000000000000" pitchFamily="2" charset="0"/>
              </a:defRPr>
            </a:lvl3pPr>
            <a:lvl4pPr marL="281736" indent="-141631">
              <a:buClr>
                <a:schemeClr val="bg1"/>
              </a:buClr>
              <a:buFont typeface="Wingdings" panose="05000000000000000000" pitchFamily="2" charset="2"/>
              <a:buChar char="§"/>
              <a:defRPr>
                <a:solidFill>
                  <a:schemeClr val="bg1"/>
                </a:solidFill>
                <a:latin typeface="Montserrat Light" panose="00000400000000000000" pitchFamily="2" charset="0"/>
              </a:defRPr>
            </a:lvl4pPr>
            <a:lvl5pPr marL="422604" indent="-141631">
              <a:buClr>
                <a:schemeClr val="bg1"/>
              </a:buClr>
              <a:buFont typeface="Wingdings" panose="05000000000000000000" pitchFamily="2" charset="2"/>
              <a:buChar char="§"/>
              <a:defRPr>
                <a:solidFill>
                  <a:schemeClr val="bg1"/>
                </a:solidFill>
                <a:latin typeface="Montserrat Light" panose="00000400000000000000" pitchFamily="2"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20" name="Titel 9"/>
          <p:cNvSpPr>
            <a:spLocks noGrp="1"/>
          </p:cNvSpPr>
          <p:nvPr userDrawn="1">
            <p:ph type="title"/>
          </p:nvPr>
        </p:nvSpPr>
        <p:spPr>
          <a:xfrm>
            <a:off x="431799" y="171585"/>
            <a:ext cx="8280401" cy="527957"/>
          </a:xfrm>
        </p:spPr>
        <p:txBody>
          <a:bodyPr/>
          <a:lstStyle>
            <a:lvl1pPr>
              <a:defRPr>
                <a:solidFill>
                  <a:schemeClr val="bg1"/>
                </a:solidFill>
                <a:latin typeface="Montserrat Semi Bold" panose="00000700000000000000" pitchFamily="2" charset="0"/>
              </a:defRPr>
            </a:lvl1pPr>
          </a:lstStyle>
          <a:p>
            <a:r>
              <a:rPr lang="en-US" dirty="0" smtClean="0"/>
              <a:t>Click to edit Master title style</a:t>
            </a:r>
            <a:endParaRPr lang="de-DE" dirty="0"/>
          </a:p>
        </p:txBody>
      </p:sp>
      <p:grpSp>
        <p:nvGrpSpPr>
          <p:cNvPr id="34" name="Group 33"/>
          <p:cNvGrpSpPr/>
          <p:nvPr userDrawn="1"/>
        </p:nvGrpSpPr>
        <p:grpSpPr>
          <a:xfrm>
            <a:off x="-95820" y="771550"/>
            <a:ext cx="9330243" cy="3924274"/>
            <a:chOff x="-95820" y="1861170"/>
            <a:chExt cx="9330243" cy="3924274"/>
          </a:xfrm>
        </p:grpSpPr>
        <p:pic>
          <p:nvPicPr>
            <p:cNvPr id="35" name="Picture 6" descr="C:\Users\awe\Documents\Vorträge\Master\grid-new.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68" t="32815" r="3715" b="7342"/>
            <a:stretch/>
          </p:blipFill>
          <p:spPr bwMode="auto">
            <a:xfrm>
              <a:off x="-92457" y="3587749"/>
              <a:ext cx="9326880" cy="21976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Users\awe\Documents\Vorträge\Master\grid-new.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68" t="31861" r="3715" b="32083"/>
            <a:stretch/>
          </p:blipFill>
          <p:spPr bwMode="auto">
            <a:xfrm>
              <a:off x="-93662" y="2338611"/>
              <a:ext cx="9326880" cy="132415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C:\Users\awe\Documents\Vorträge\Master\grid-new.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68" t="52200" r="3715" b="34799"/>
            <a:stretch/>
          </p:blipFill>
          <p:spPr bwMode="auto">
            <a:xfrm>
              <a:off x="-95820" y="1861170"/>
              <a:ext cx="9326880" cy="4774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Datumsplatzhalter 2"/>
          <p:cNvSpPr>
            <a:spLocks noGrp="1"/>
          </p:cNvSpPr>
          <p:nvPr>
            <p:ph type="dt" sz="half" idx="15"/>
          </p:nvPr>
        </p:nvSpPr>
        <p:spPr bwMode="gray">
          <a:xfrm>
            <a:off x="761170" y="4767264"/>
            <a:ext cx="677319" cy="271055"/>
          </a:xfrm>
        </p:spPr>
        <p:txBody>
          <a:bodyPr/>
          <a:lstStyle/>
          <a:p>
            <a:fld id="{F18E06CD-0DFC-4956-BE29-72FD4250C989}" type="datetime1">
              <a:rPr lang="de-DE" smtClean="0"/>
              <a:t>28.04.2017</a:t>
            </a:fld>
            <a:endParaRPr lang="de-DE" dirty="0"/>
          </a:p>
        </p:txBody>
      </p:sp>
      <p:sp>
        <p:nvSpPr>
          <p:cNvPr id="27" name="Fußzeilenplatzhalter 4"/>
          <p:cNvSpPr>
            <a:spLocks noGrp="1"/>
          </p:cNvSpPr>
          <p:nvPr>
            <p:ph type="ftr" sz="quarter" idx="16"/>
          </p:nvPr>
        </p:nvSpPr>
        <p:spPr bwMode="gray">
          <a:xfrm>
            <a:off x="1477895" y="4767264"/>
            <a:ext cx="5110230" cy="271055"/>
          </a:xfrm>
        </p:spPr>
        <p:txBody>
          <a:bodyPr/>
          <a:lstStyle/>
          <a:p>
            <a:r>
              <a:rPr lang="de-DE" smtClean="0"/>
              <a:t>inspectIT - Die offene Alternative für APM</a:t>
            </a:r>
            <a:endParaRPr lang="de-DE" dirty="0"/>
          </a:p>
        </p:txBody>
      </p:sp>
      <p:sp>
        <p:nvSpPr>
          <p:cNvPr id="28" name="Foliennummernplatzhalter 5"/>
          <p:cNvSpPr>
            <a:spLocks noGrp="1"/>
          </p:cNvSpPr>
          <p:nvPr>
            <p:ph type="sldNum" sz="quarter" idx="17"/>
          </p:nvPr>
        </p:nvSpPr>
        <p:spPr bwMode="gray">
          <a:xfrm>
            <a:off x="431799" y="4767264"/>
            <a:ext cx="306374" cy="271055"/>
          </a:xfrm>
        </p:spPr>
        <p:txBody>
          <a:bodyPr/>
          <a:lstStyle/>
          <a:p>
            <a:fld id="{7F1AF4CC-B4F1-45E7-8781-FCA25AF1F4E6}" type="slidenum">
              <a:rPr lang="de-DE" smtClean="0"/>
              <a:pPr/>
              <a:t>‹#›</a:t>
            </a:fld>
            <a:endParaRPr lang="de-DE" dirty="0"/>
          </a:p>
        </p:txBody>
      </p:sp>
    </p:spTree>
    <p:extLst>
      <p:ext uri="{BB962C8B-B14F-4D97-AF65-F5344CB8AC3E}">
        <p14:creationId xmlns:p14="http://schemas.microsoft.com/office/powerpoint/2010/main" val="413302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 Bild M">
    <p:spTree>
      <p:nvGrpSpPr>
        <p:cNvPr id="1" name=""/>
        <p:cNvGrpSpPr/>
        <p:nvPr/>
      </p:nvGrpSpPr>
      <p:grpSpPr>
        <a:xfrm>
          <a:off x="0" y="0"/>
          <a:ext cx="0" cy="0"/>
          <a:chOff x="0" y="0"/>
          <a:chExt cx="0" cy="0"/>
        </a:xfrm>
      </p:grpSpPr>
      <p:grpSp>
        <p:nvGrpSpPr>
          <p:cNvPr id="22" name="Group 21"/>
          <p:cNvGrpSpPr/>
          <p:nvPr userDrawn="1"/>
        </p:nvGrpSpPr>
        <p:grpSpPr>
          <a:xfrm>
            <a:off x="0" y="0"/>
            <a:ext cx="9144000" cy="771550"/>
            <a:chOff x="0" y="0"/>
            <a:chExt cx="9144000" cy="771550"/>
          </a:xfrm>
        </p:grpSpPr>
        <p:sp>
          <p:nvSpPr>
            <p:cNvPr id="23" name="Rectangle 22"/>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5" name="Datumsplatzhalter 34"/>
          <p:cNvSpPr>
            <a:spLocks noGrp="1"/>
          </p:cNvSpPr>
          <p:nvPr>
            <p:ph type="dt" sz="half" idx="10"/>
          </p:nvPr>
        </p:nvSpPr>
        <p:spPr bwMode="gray"/>
        <p:txBody>
          <a:bodyPr/>
          <a:lstStyle/>
          <a:p>
            <a:fld id="{384B168F-95D9-4B36-A823-3DD64AF0051F}" type="datetime1">
              <a:rPr lang="de-DE" smtClean="0"/>
              <a:t>28.04.2017</a:t>
            </a:fld>
            <a:endParaRPr lang="de-DE" dirty="0"/>
          </a:p>
        </p:txBody>
      </p:sp>
      <p:sp>
        <p:nvSpPr>
          <p:cNvPr id="36" name="Fußzeilenplatzhalter 35"/>
          <p:cNvSpPr>
            <a:spLocks noGrp="1"/>
          </p:cNvSpPr>
          <p:nvPr>
            <p:ph type="ftr" sz="quarter" idx="11"/>
          </p:nvPr>
        </p:nvSpPr>
        <p:spPr bwMode="gray"/>
        <p:txBody>
          <a:bodyPr/>
          <a:lstStyle/>
          <a:p>
            <a:r>
              <a:rPr lang="de-DE" smtClean="0"/>
              <a:t>inspectIT - Die offene Alternative für APM</a:t>
            </a:r>
            <a:endParaRPr lang="de-DE" dirty="0"/>
          </a:p>
        </p:txBody>
      </p:sp>
      <p:sp>
        <p:nvSpPr>
          <p:cNvPr id="37" name="Foliennummernplatzhalter 36"/>
          <p:cNvSpPr>
            <a:spLocks noGrp="1"/>
          </p:cNvSpPr>
          <p:nvPr>
            <p:ph type="sldNum" sz="quarter" idx="12"/>
          </p:nvPr>
        </p:nvSpPr>
        <p:spPr bwMode="gray"/>
        <p:txBody>
          <a:bodyPr/>
          <a:lstStyle/>
          <a:p>
            <a:fld id="{7F1AF4CC-B4F1-45E7-8781-FCA25AF1F4E6}" type="slidenum">
              <a:rPr lang="de-DE" smtClean="0"/>
              <a:pPr/>
              <a:t>‹#›</a:t>
            </a:fld>
            <a:endParaRPr lang="de-DE" dirty="0"/>
          </a:p>
        </p:txBody>
      </p:sp>
      <p:sp>
        <p:nvSpPr>
          <p:cNvPr id="39" name="Textplatzhalter 38"/>
          <p:cNvSpPr>
            <a:spLocks noGrp="1"/>
          </p:cNvSpPr>
          <p:nvPr>
            <p:ph type="body" sz="quarter" idx="13"/>
          </p:nvPr>
        </p:nvSpPr>
        <p:spPr bwMode="gray">
          <a:xfrm>
            <a:off x="4679949" y="1023938"/>
            <a:ext cx="4032251" cy="3653051"/>
          </a:xfrm>
        </p:spPr>
        <p:txBody>
          <a:bodyPr/>
          <a:lstStyle>
            <a:lvl3pPr>
              <a:buClr>
                <a:schemeClr val="bg1"/>
              </a:buClr>
              <a:defRPr/>
            </a:lvl3pPr>
            <a:lvl4pPr>
              <a:buClr>
                <a:schemeClr val="bg1"/>
              </a:buClr>
              <a:defRPr/>
            </a:lvl4pPr>
            <a:lvl5pPr>
              <a:buClr>
                <a:schemeClr val="bg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4" name="Bildplatzhalter 3"/>
          <p:cNvSpPr>
            <a:spLocks noGrp="1"/>
          </p:cNvSpPr>
          <p:nvPr>
            <p:ph type="pic" sz="quarter" idx="14"/>
          </p:nvPr>
        </p:nvSpPr>
        <p:spPr bwMode="gray">
          <a:xfrm>
            <a:off x="423412" y="1023938"/>
            <a:ext cx="4040637" cy="3653051"/>
          </a:xfrm>
          <a:solidFill>
            <a:schemeClr val="bg2">
              <a:lumMod val="20000"/>
              <a:lumOff val="80000"/>
            </a:schemeClr>
          </a:solidFill>
        </p:spPr>
        <p:txBody>
          <a:bodyPr anchor="ctr"/>
          <a:lstStyle>
            <a:lvl1pPr algn="ctr">
              <a:defRPr/>
            </a:lvl1pPr>
          </a:lstStyle>
          <a:p>
            <a:r>
              <a:rPr lang="en-US" smtClean="0"/>
              <a:t>Click icon to add picture</a:t>
            </a:r>
            <a:endParaRPr lang="de-DE" dirty="0"/>
          </a:p>
        </p:txBody>
      </p:sp>
      <p:sp>
        <p:nvSpPr>
          <p:cNvPr id="3" name="Titel 2"/>
          <p:cNvSpPr>
            <a:spLocks noGrp="1"/>
          </p:cNvSpPr>
          <p:nvPr>
            <p:ph type="title"/>
          </p:nvPr>
        </p:nvSpPr>
        <p:spPr/>
        <p:txBody>
          <a:bodyPr/>
          <a:lstStyle>
            <a:lvl1pPr>
              <a:defRPr>
                <a:latin typeface="Montserrat Semi Bold" panose="00000700000000000000" pitchFamily="2" charset="0"/>
              </a:defRPr>
            </a:lvl1pPr>
          </a:lstStyle>
          <a:p>
            <a:r>
              <a:rPr lang="en-US" dirty="0" smtClean="0"/>
              <a:t>Click to edit Master title style</a:t>
            </a:r>
            <a:endParaRPr lang="de-DE" dirty="0"/>
          </a:p>
        </p:txBody>
      </p:sp>
      <p:pic>
        <p:nvPicPr>
          <p:cNvPr id="21"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 Bild horizontal">
    <p:spTree>
      <p:nvGrpSpPr>
        <p:cNvPr id="1" name=""/>
        <p:cNvGrpSpPr/>
        <p:nvPr/>
      </p:nvGrpSpPr>
      <p:grpSpPr>
        <a:xfrm>
          <a:off x="0" y="0"/>
          <a:ext cx="0" cy="0"/>
          <a:chOff x="0" y="0"/>
          <a:chExt cx="0" cy="0"/>
        </a:xfrm>
      </p:grpSpPr>
      <p:grpSp>
        <p:nvGrpSpPr>
          <p:cNvPr id="22" name="Group 21"/>
          <p:cNvGrpSpPr/>
          <p:nvPr userDrawn="1"/>
        </p:nvGrpSpPr>
        <p:grpSpPr>
          <a:xfrm>
            <a:off x="0" y="0"/>
            <a:ext cx="9144000" cy="771550"/>
            <a:chOff x="0" y="0"/>
            <a:chExt cx="9144000" cy="771550"/>
          </a:xfrm>
        </p:grpSpPr>
        <p:sp>
          <p:nvSpPr>
            <p:cNvPr id="23" name="Rectangle 22"/>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4"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userDrawn="1"/>
        </p:nvGrpSpPr>
        <p:grpSpPr>
          <a:xfrm>
            <a:off x="-201" y="4714110"/>
            <a:ext cx="9144000" cy="429390"/>
            <a:chOff x="-201" y="4714110"/>
            <a:chExt cx="9144000" cy="429390"/>
          </a:xfrm>
        </p:grpSpPr>
        <p:sp>
          <p:nvSpPr>
            <p:cNvPr id="16" name="Rectangle 15"/>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7"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9" name="Textplatzhalter 38"/>
          <p:cNvSpPr>
            <a:spLocks noGrp="1"/>
          </p:cNvSpPr>
          <p:nvPr>
            <p:ph type="body" sz="quarter" idx="13"/>
          </p:nvPr>
        </p:nvSpPr>
        <p:spPr bwMode="gray">
          <a:xfrm>
            <a:off x="431799" y="2967039"/>
            <a:ext cx="8280404" cy="1728786"/>
          </a:xfrm>
        </p:spPr>
        <p:txBody>
          <a:bodyPr/>
          <a:lstStyle>
            <a:lvl3pPr>
              <a:buClr>
                <a:schemeClr val="bg1"/>
              </a:buClr>
              <a:defRPr/>
            </a:lvl3pPr>
            <a:lvl4pPr>
              <a:buClr>
                <a:schemeClr val="bg1"/>
              </a:buClr>
              <a:defRPr/>
            </a:lvl4pPr>
            <a:lvl5pPr>
              <a:buClr>
                <a:schemeClr val="bg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4" name="Bildplatzhalter 3"/>
          <p:cNvSpPr>
            <a:spLocks noGrp="1"/>
          </p:cNvSpPr>
          <p:nvPr>
            <p:ph type="pic" sz="quarter" idx="14"/>
          </p:nvPr>
        </p:nvSpPr>
        <p:spPr bwMode="gray">
          <a:xfrm>
            <a:off x="431799" y="1023938"/>
            <a:ext cx="8280401" cy="1742731"/>
          </a:xfrm>
          <a:solidFill>
            <a:schemeClr val="bg2">
              <a:lumMod val="20000"/>
              <a:lumOff val="80000"/>
            </a:schemeClr>
          </a:solidFill>
        </p:spPr>
        <p:txBody>
          <a:bodyPr anchor="ctr"/>
          <a:lstStyle>
            <a:lvl1pPr algn="ctr">
              <a:defRPr/>
            </a:lvl1pPr>
          </a:lstStyle>
          <a:p>
            <a:r>
              <a:rPr lang="en-US" smtClean="0"/>
              <a:t>Click icon to add picture</a:t>
            </a:r>
            <a:endParaRPr lang="de-DE" dirty="0"/>
          </a:p>
        </p:txBody>
      </p:sp>
      <p:sp>
        <p:nvSpPr>
          <p:cNvPr id="3" name="Datumsplatzhalter 2"/>
          <p:cNvSpPr>
            <a:spLocks noGrp="1"/>
          </p:cNvSpPr>
          <p:nvPr>
            <p:ph type="dt" sz="half" idx="15"/>
          </p:nvPr>
        </p:nvSpPr>
        <p:spPr bwMode="gray"/>
        <p:txBody>
          <a:bodyPr/>
          <a:lstStyle/>
          <a:p>
            <a:fld id="{BB197CBD-8E0E-465A-A97D-53767D089855}" type="datetime1">
              <a:rPr lang="de-DE" smtClean="0"/>
              <a:t>28.04.2017</a:t>
            </a:fld>
            <a:endParaRPr lang="de-DE" dirty="0"/>
          </a:p>
        </p:txBody>
      </p:sp>
      <p:sp>
        <p:nvSpPr>
          <p:cNvPr id="5" name="Fußzeilenplatzhalter 4"/>
          <p:cNvSpPr>
            <a:spLocks noGrp="1"/>
          </p:cNvSpPr>
          <p:nvPr>
            <p:ph type="ftr" sz="quarter" idx="16"/>
          </p:nvPr>
        </p:nvSpPr>
        <p:spPr bwMode="gray"/>
        <p:txBody>
          <a:bodyPr/>
          <a:lstStyle/>
          <a:p>
            <a:r>
              <a:rPr lang="de-DE" smtClean="0"/>
              <a:t>inspectIT - Die offene Alternative für APM</a:t>
            </a:r>
            <a:endParaRPr lang="de-DE" dirty="0"/>
          </a:p>
        </p:txBody>
      </p:sp>
      <p:sp>
        <p:nvSpPr>
          <p:cNvPr id="6" name="Foliennummernplatzhalter 5"/>
          <p:cNvSpPr>
            <a:spLocks noGrp="1"/>
          </p:cNvSpPr>
          <p:nvPr>
            <p:ph type="sldNum" sz="quarter" idx="17"/>
          </p:nvPr>
        </p:nvSpPr>
        <p:spPr bwMode="gray"/>
        <p:txBody>
          <a:bodyPr/>
          <a:lstStyle/>
          <a:p>
            <a:fld id="{7F1AF4CC-B4F1-45E7-8781-FCA25AF1F4E6}" type="slidenum">
              <a:rPr lang="de-DE" smtClean="0"/>
              <a:pPr/>
              <a:t>‹#›</a:t>
            </a:fld>
            <a:endParaRPr lang="de-DE" dirty="0"/>
          </a:p>
        </p:txBody>
      </p:sp>
      <p:sp>
        <p:nvSpPr>
          <p:cNvPr id="2" name="Titel 1"/>
          <p:cNvSpPr>
            <a:spLocks noGrp="1"/>
          </p:cNvSpPr>
          <p:nvPr>
            <p:ph type="title"/>
          </p:nvPr>
        </p:nvSpPr>
        <p:spPr/>
        <p:txBody>
          <a:bodyPr/>
          <a:lstStyle>
            <a:lvl1pPr>
              <a:defRPr>
                <a:latin typeface="Montserrat Semi Bold" panose="00000700000000000000" pitchFamily="2" charset="0"/>
              </a:defRPr>
            </a:lvl1pPr>
          </a:lstStyle>
          <a:p>
            <a:r>
              <a:rPr lang="en-US" dirty="0" smtClean="0"/>
              <a:t>Click to edit Master title style</a:t>
            </a:r>
            <a:endParaRPr lang="de-DE" dirty="0"/>
          </a:p>
        </p:txBody>
      </p:sp>
      <p:pic>
        <p:nvPicPr>
          <p:cNvPr id="21"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7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ld vollflächig">
    <p:spTree>
      <p:nvGrpSpPr>
        <p:cNvPr id="1" name=""/>
        <p:cNvGrpSpPr/>
        <p:nvPr/>
      </p:nvGrpSpPr>
      <p:grpSpPr>
        <a:xfrm>
          <a:off x="0" y="0"/>
          <a:ext cx="0" cy="0"/>
          <a:chOff x="0" y="0"/>
          <a:chExt cx="0" cy="0"/>
        </a:xfrm>
      </p:grpSpPr>
      <p:grpSp>
        <p:nvGrpSpPr>
          <p:cNvPr id="21" name="Group 20"/>
          <p:cNvGrpSpPr/>
          <p:nvPr userDrawn="1"/>
        </p:nvGrpSpPr>
        <p:grpSpPr>
          <a:xfrm>
            <a:off x="0" y="0"/>
            <a:ext cx="9144000" cy="771550"/>
            <a:chOff x="0" y="0"/>
            <a:chExt cx="9144000" cy="771550"/>
          </a:xfrm>
        </p:grpSpPr>
        <p:sp>
          <p:nvSpPr>
            <p:cNvPr id="22" name="Rectangle 21"/>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23"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p:cNvGrpSpPr/>
          <p:nvPr userDrawn="1"/>
        </p:nvGrpSpPr>
        <p:grpSpPr>
          <a:xfrm>
            <a:off x="-201" y="4714110"/>
            <a:ext cx="9144000" cy="429390"/>
            <a:chOff x="-201" y="4714110"/>
            <a:chExt cx="9144000" cy="429390"/>
          </a:xfrm>
        </p:grpSpPr>
        <p:sp>
          <p:nvSpPr>
            <p:cNvPr id="15" name="Rectangle 14"/>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6"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5" name="Datumsplatzhalter 34"/>
          <p:cNvSpPr>
            <a:spLocks noGrp="1"/>
          </p:cNvSpPr>
          <p:nvPr>
            <p:ph type="dt" sz="half" idx="10"/>
          </p:nvPr>
        </p:nvSpPr>
        <p:spPr bwMode="gray"/>
        <p:txBody>
          <a:bodyPr/>
          <a:lstStyle/>
          <a:p>
            <a:fld id="{CC83D250-9F72-4780-91B3-D14C2FDA98B2}" type="datetime1">
              <a:rPr lang="de-DE" smtClean="0"/>
              <a:t>28.04.2017</a:t>
            </a:fld>
            <a:endParaRPr lang="de-DE" dirty="0"/>
          </a:p>
        </p:txBody>
      </p:sp>
      <p:sp>
        <p:nvSpPr>
          <p:cNvPr id="36" name="Fußzeilenplatzhalter 35"/>
          <p:cNvSpPr>
            <a:spLocks noGrp="1"/>
          </p:cNvSpPr>
          <p:nvPr>
            <p:ph type="ftr" sz="quarter" idx="11"/>
          </p:nvPr>
        </p:nvSpPr>
        <p:spPr bwMode="gray"/>
        <p:txBody>
          <a:bodyPr/>
          <a:lstStyle/>
          <a:p>
            <a:r>
              <a:rPr lang="de-DE" smtClean="0"/>
              <a:t>inspectIT - Die offene Alternative für APM</a:t>
            </a:r>
            <a:endParaRPr lang="de-DE" dirty="0"/>
          </a:p>
        </p:txBody>
      </p:sp>
      <p:sp>
        <p:nvSpPr>
          <p:cNvPr id="37" name="Foliennummernplatzhalter 36"/>
          <p:cNvSpPr>
            <a:spLocks noGrp="1"/>
          </p:cNvSpPr>
          <p:nvPr>
            <p:ph type="sldNum" sz="quarter" idx="12"/>
          </p:nvPr>
        </p:nvSpPr>
        <p:spPr bwMode="gray"/>
        <p:txBody>
          <a:bodyPr/>
          <a:lstStyle/>
          <a:p>
            <a:fld id="{7F1AF4CC-B4F1-45E7-8781-FCA25AF1F4E6}" type="slidenum">
              <a:rPr lang="de-DE" smtClean="0"/>
              <a:pPr/>
              <a:t>‹#›</a:t>
            </a:fld>
            <a:endParaRPr lang="de-DE" dirty="0"/>
          </a:p>
        </p:txBody>
      </p:sp>
      <p:sp>
        <p:nvSpPr>
          <p:cNvPr id="4" name="Bildplatzhalter 3"/>
          <p:cNvSpPr>
            <a:spLocks noGrp="1"/>
          </p:cNvSpPr>
          <p:nvPr>
            <p:ph type="pic" sz="quarter" idx="14"/>
          </p:nvPr>
        </p:nvSpPr>
        <p:spPr bwMode="gray">
          <a:xfrm>
            <a:off x="431800" y="1023939"/>
            <a:ext cx="8280399" cy="3671886"/>
          </a:xfrm>
          <a:solidFill>
            <a:schemeClr val="bg2">
              <a:lumMod val="20000"/>
              <a:lumOff val="80000"/>
            </a:schemeClr>
          </a:solidFill>
        </p:spPr>
        <p:txBody>
          <a:bodyPr anchor="ctr"/>
          <a:lstStyle>
            <a:lvl1pPr algn="ctr">
              <a:defRPr/>
            </a:lvl1pPr>
          </a:lstStyle>
          <a:p>
            <a:r>
              <a:rPr lang="en-US" smtClean="0"/>
              <a:t>Click icon to add picture</a:t>
            </a:r>
            <a:endParaRPr lang="de-DE" dirty="0"/>
          </a:p>
        </p:txBody>
      </p:sp>
      <p:sp>
        <p:nvSpPr>
          <p:cNvPr id="3" name="Titel 2"/>
          <p:cNvSpPr>
            <a:spLocks noGrp="1"/>
          </p:cNvSpPr>
          <p:nvPr>
            <p:ph type="title"/>
          </p:nvPr>
        </p:nvSpPr>
        <p:spPr/>
        <p:txBody>
          <a:bodyPr/>
          <a:lstStyle>
            <a:lvl1pPr>
              <a:defRPr>
                <a:latin typeface="Montserrat Semi Bold" panose="00000700000000000000" pitchFamily="2" charset="0"/>
              </a:defRPr>
            </a:lvl1pPr>
          </a:lstStyle>
          <a:p>
            <a:r>
              <a:rPr lang="en-US" smtClean="0"/>
              <a:t>Click to edit Master title style</a:t>
            </a:r>
            <a:endParaRPr lang="de-DE"/>
          </a:p>
        </p:txBody>
      </p:sp>
      <p:pic>
        <p:nvPicPr>
          <p:cNvPr id="20"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1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grpSp>
        <p:nvGrpSpPr>
          <p:cNvPr id="14" name="Group 13"/>
          <p:cNvGrpSpPr/>
          <p:nvPr userDrawn="1"/>
        </p:nvGrpSpPr>
        <p:grpSpPr>
          <a:xfrm>
            <a:off x="0" y="0"/>
            <a:ext cx="9144000" cy="771550"/>
            <a:chOff x="0" y="0"/>
            <a:chExt cx="9144000" cy="771550"/>
          </a:xfrm>
        </p:grpSpPr>
        <p:sp>
          <p:nvSpPr>
            <p:cNvPr id="15" name="Rectangle 14"/>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6"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201" y="4714110"/>
            <a:ext cx="9144000" cy="429390"/>
            <a:chOff x="-201" y="4714110"/>
            <a:chExt cx="9144000" cy="429390"/>
          </a:xfrm>
        </p:grpSpPr>
        <p:sp>
          <p:nvSpPr>
            <p:cNvPr id="18" name="Rectangle 17"/>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9" name="Picture 6" descr="C:\Users\awe\Documents\Vorträge\Master\grid-new.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5" name="Datumsplatzhalter 34"/>
          <p:cNvSpPr>
            <a:spLocks noGrp="1"/>
          </p:cNvSpPr>
          <p:nvPr>
            <p:ph type="dt" sz="half" idx="10"/>
          </p:nvPr>
        </p:nvSpPr>
        <p:spPr bwMode="gray"/>
        <p:txBody>
          <a:bodyPr/>
          <a:lstStyle/>
          <a:p>
            <a:fld id="{6CB84B64-B450-4165-A745-E9E0506F8DA2}" type="datetime1">
              <a:rPr lang="de-DE" smtClean="0"/>
              <a:t>28.04.2017</a:t>
            </a:fld>
            <a:endParaRPr lang="de-DE" dirty="0"/>
          </a:p>
        </p:txBody>
      </p:sp>
      <p:sp>
        <p:nvSpPr>
          <p:cNvPr id="36" name="Fußzeilenplatzhalter 35"/>
          <p:cNvSpPr>
            <a:spLocks noGrp="1"/>
          </p:cNvSpPr>
          <p:nvPr>
            <p:ph type="ftr" sz="quarter" idx="11"/>
          </p:nvPr>
        </p:nvSpPr>
        <p:spPr bwMode="gray"/>
        <p:txBody>
          <a:bodyPr/>
          <a:lstStyle/>
          <a:p>
            <a:r>
              <a:rPr lang="de-DE" smtClean="0"/>
              <a:t>inspectIT - Die offene Alternative für APM</a:t>
            </a:r>
            <a:endParaRPr lang="de-DE" dirty="0"/>
          </a:p>
        </p:txBody>
      </p:sp>
      <p:sp>
        <p:nvSpPr>
          <p:cNvPr id="37" name="Foliennummernplatzhalter 36"/>
          <p:cNvSpPr>
            <a:spLocks noGrp="1"/>
          </p:cNvSpPr>
          <p:nvPr>
            <p:ph type="sldNum" sz="quarter" idx="12"/>
          </p:nvPr>
        </p:nvSpPr>
        <p:spPr bwMode="gray"/>
        <p:txBody>
          <a:bodyPr/>
          <a:lstStyle/>
          <a:p>
            <a:fld id="{7F1AF4CC-B4F1-45E7-8781-FCA25AF1F4E6}" type="slidenum">
              <a:rPr lang="de-DE" smtClean="0"/>
              <a:pPr/>
              <a:t>‹#›</a:t>
            </a:fld>
            <a:endParaRPr lang="de-DE" dirty="0"/>
          </a:p>
        </p:txBody>
      </p:sp>
      <p:sp>
        <p:nvSpPr>
          <p:cNvPr id="3" name="Titel 2"/>
          <p:cNvSpPr>
            <a:spLocks noGrp="1"/>
          </p:cNvSpPr>
          <p:nvPr>
            <p:ph type="title"/>
          </p:nvPr>
        </p:nvSpPr>
        <p:spPr/>
        <p:txBody>
          <a:bodyPr/>
          <a:lstStyle>
            <a:lvl1pPr>
              <a:defRPr>
                <a:latin typeface="Montserrat Semi Bold" panose="00000700000000000000" pitchFamily="2" charset="0"/>
              </a:defRPr>
            </a:lvl1pPr>
          </a:lstStyle>
          <a:p>
            <a:r>
              <a:rPr lang="en-US" dirty="0" smtClean="0"/>
              <a:t>Click to edit Master title style</a:t>
            </a:r>
            <a:endParaRPr lang="de-DE" dirty="0"/>
          </a:p>
        </p:txBody>
      </p:sp>
      <p:pic>
        <p:nvPicPr>
          <p:cNvPr id="23" name="Picture 2" descr="C:\Users\awe\ownCloud\inspectIT_marketing\new_logo\white\logo-whit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65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grpSp>
        <p:nvGrpSpPr>
          <p:cNvPr id="49" name="Group 48"/>
          <p:cNvGrpSpPr/>
          <p:nvPr userDrawn="1"/>
        </p:nvGrpSpPr>
        <p:grpSpPr>
          <a:xfrm>
            <a:off x="-201" y="4714110"/>
            <a:ext cx="9144000" cy="429390"/>
            <a:chOff x="-201" y="4714110"/>
            <a:chExt cx="9144000" cy="429390"/>
          </a:xfrm>
        </p:grpSpPr>
        <p:sp>
          <p:nvSpPr>
            <p:cNvPr id="50" name="Rectangle 49"/>
            <p:cNvSpPr/>
            <p:nvPr userDrawn="1"/>
          </p:nvSpPr>
          <p:spPr bwMode="gray">
            <a:xfrm>
              <a:off x="-201" y="4714110"/>
              <a:ext cx="9144000" cy="429389"/>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51" name="Picture 6" descr="C:\Users\awe\Documents\Vorträge\Master\grid-new.pn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4774" t="29764" r="4620" b="58544"/>
            <a:stretch/>
          </p:blipFill>
          <p:spPr bwMode="auto">
            <a:xfrm>
              <a:off x="-201" y="4714111"/>
              <a:ext cx="9144000" cy="42938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userDrawn="1"/>
        </p:nvGrpSpPr>
        <p:grpSpPr>
          <a:xfrm>
            <a:off x="0" y="0"/>
            <a:ext cx="9144000" cy="771550"/>
            <a:chOff x="0" y="0"/>
            <a:chExt cx="9144000" cy="771550"/>
          </a:xfrm>
        </p:grpSpPr>
        <p:sp>
          <p:nvSpPr>
            <p:cNvPr id="63" name="Rectangle 62"/>
            <p:cNvSpPr/>
            <p:nvPr userDrawn="1"/>
          </p:nvSpPr>
          <p:spPr bwMode="gray">
            <a:xfrm>
              <a:off x="0" y="0"/>
              <a:ext cx="9144000" cy="771550"/>
            </a:xfrm>
            <a:prstGeom prst="rect">
              <a:avLst/>
            </a:prstGeom>
            <a:gradFill>
              <a:gsLst>
                <a:gs pos="0">
                  <a:srgbClr val="412D63"/>
                </a:gs>
                <a:gs pos="50000">
                  <a:srgbClr val="69243E"/>
                </a:gs>
                <a:gs pos="100000">
                  <a:srgbClr val="911919"/>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73" name="Picture 6" descr="C:\Users\awe\Documents\Vorträge\Master\grid-new.pn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4774" t="21670" r="4620" b="57321"/>
            <a:stretch/>
          </p:blipFill>
          <p:spPr bwMode="auto">
            <a:xfrm>
              <a:off x="0" y="1"/>
              <a:ext cx="9144000" cy="77154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Titelplatzhalter 1"/>
          <p:cNvSpPr>
            <a:spLocks noGrp="1"/>
          </p:cNvSpPr>
          <p:nvPr userDrawn="1">
            <p:ph type="title"/>
          </p:nvPr>
        </p:nvSpPr>
        <p:spPr bwMode="gray">
          <a:xfrm>
            <a:off x="431799" y="171585"/>
            <a:ext cx="8280401" cy="527957"/>
          </a:xfrm>
          <a:prstGeom prst="rect">
            <a:avLst/>
          </a:prstGeom>
        </p:spPr>
        <p:txBody>
          <a:bodyPr vert="horz" lIns="0" tIns="0" rIns="0" bIns="225389" rtlCol="0" anchor="b">
            <a:noAutofit/>
          </a:bodyPr>
          <a:lstStyle/>
          <a:p>
            <a:r>
              <a:rPr lang="de-DE" dirty="0" smtClean="0"/>
              <a:t>Titelmasterformat durch Klicken bearbeiten</a:t>
            </a:r>
            <a:endParaRPr lang="de-DE" dirty="0"/>
          </a:p>
        </p:txBody>
      </p:sp>
      <p:sp>
        <p:nvSpPr>
          <p:cNvPr id="3" name="Textplatzhalter 2"/>
          <p:cNvSpPr>
            <a:spLocks noGrp="1"/>
          </p:cNvSpPr>
          <p:nvPr userDrawn="1">
            <p:ph type="body" idx="1"/>
          </p:nvPr>
        </p:nvSpPr>
        <p:spPr bwMode="gray">
          <a:xfrm>
            <a:off x="431799" y="1023939"/>
            <a:ext cx="8280401" cy="3671886"/>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userDrawn="1">
            <p:ph type="dt" sz="half" idx="2"/>
          </p:nvPr>
        </p:nvSpPr>
        <p:spPr bwMode="gray">
          <a:xfrm>
            <a:off x="761170" y="4767264"/>
            <a:ext cx="677319" cy="271055"/>
          </a:xfrm>
          <a:prstGeom prst="rect">
            <a:avLst/>
          </a:prstGeom>
        </p:spPr>
        <p:txBody>
          <a:bodyPr vert="horz" wrap="none" lIns="0" tIns="0" rIns="0" bIns="0" rtlCol="0" anchor="ctr"/>
          <a:lstStyle>
            <a:lvl1pPr algn="l">
              <a:defRPr sz="800">
                <a:solidFill>
                  <a:schemeClr val="tx1">
                    <a:tint val="75000"/>
                  </a:schemeClr>
                </a:solidFill>
              </a:defRPr>
            </a:lvl1pPr>
          </a:lstStyle>
          <a:p>
            <a:fld id="{491B58AC-BE9E-419A-B4D2-24E6A22F67A1}" type="datetime1">
              <a:rPr lang="de-DE" smtClean="0"/>
              <a:t>28.04.2017</a:t>
            </a:fld>
            <a:endParaRPr lang="de-DE" dirty="0"/>
          </a:p>
        </p:txBody>
      </p:sp>
      <p:sp>
        <p:nvSpPr>
          <p:cNvPr id="5" name="Fußzeilenplatzhalter 4"/>
          <p:cNvSpPr>
            <a:spLocks noGrp="1"/>
          </p:cNvSpPr>
          <p:nvPr userDrawn="1">
            <p:ph type="ftr" sz="quarter" idx="3"/>
          </p:nvPr>
        </p:nvSpPr>
        <p:spPr bwMode="gray">
          <a:xfrm>
            <a:off x="1477895" y="4767264"/>
            <a:ext cx="5110230" cy="271055"/>
          </a:xfrm>
          <a:prstGeom prst="rect">
            <a:avLst/>
          </a:prstGeom>
        </p:spPr>
        <p:txBody>
          <a:bodyPr vert="horz" wrap="none" lIns="0" tIns="0" rIns="0" bIns="0" rtlCol="0" anchor="ctr"/>
          <a:lstStyle>
            <a:lvl1pPr algn="l">
              <a:defRPr sz="800">
                <a:solidFill>
                  <a:schemeClr val="tx1">
                    <a:tint val="75000"/>
                  </a:schemeClr>
                </a:solidFill>
              </a:defRPr>
            </a:lvl1pPr>
          </a:lstStyle>
          <a:p>
            <a:r>
              <a:rPr lang="de-DE" smtClean="0"/>
              <a:t>inspectIT - Die offene Alternative für APM</a:t>
            </a:r>
            <a:endParaRPr lang="de-DE" dirty="0"/>
          </a:p>
        </p:txBody>
      </p:sp>
      <p:sp>
        <p:nvSpPr>
          <p:cNvPr id="6" name="Foliennummernplatzhalter 5"/>
          <p:cNvSpPr>
            <a:spLocks noGrp="1"/>
          </p:cNvSpPr>
          <p:nvPr userDrawn="1">
            <p:ph type="sldNum" sz="quarter" idx="4"/>
          </p:nvPr>
        </p:nvSpPr>
        <p:spPr bwMode="gray">
          <a:xfrm>
            <a:off x="431799" y="4767264"/>
            <a:ext cx="306374" cy="271055"/>
          </a:xfrm>
          <a:prstGeom prst="rect">
            <a:avLst/>
          </a:prstGeom>
        </p:spPr>
        <p:txBody>
          <a:bodyPr vert="horz" wrap="none" lIns="0" tIns="0" rIns="0" bIns="0" rtlCol="0" anchor="ctr"/>
          <a:lstStyle>
            <a:lvl1pPr algn="l">
              <a:defRPr sz="800" b="1" baseline="0">
                <a:solidFill>
                  <a:srgbClr val="A88B89"/>
                </a:solidFill>
              </a:defRPr>
            </a:lvl1pPr>
          </a:lstStyle>
          <a:p>
            <a:fld id="{7F1AF4CC-B4F1-45E7-8781-FCA25AF1F4E6}" type="slidenum">
              <a:rPr lang="de-DE" smtClean="0"/>
              <a:pPr/>
              <a:t>‹#›</a:t>
            </a:fld>
            <a:endParaRPr lang="de-DE" dirty="0"/>
          </a:p>
        </p:txBody>
      </p:sp>
      <p:cxnSp>
        <p:nvCxnSpPr>
          <p:cNvPr id="48" name="Straight Connector 5"/>
          <p:cNvCxnSpPr/>
          <p:nvPr userDrawn="1"/>
        </p:nvCxnSpPr>
        <p:spPr bwMode="gray">
          <a:xfrm>
            <a:off x="431799" y="699542"/>
            <a:ext cx="8280000" cy="0"/>
          </a:xfrm>
          <a:prstGeom prst="line">
            <a:avLst/>
          </a:prstGeom>
          <a:solidFill>
            <a:schemeClr val="bg1"/>
          </a:solidFill>
          <a:ln w="190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Gruppieren 6"/>
          <p:cNvGrpSpPr/>
          <p:nvPr userDrawn="1"/>
        </p:nvGrpSpPr>
        <p:grpSpPr>
          <a:xfrm>
            <a:off x="-129860" y="1023938"/>
            <a:ext cx="92352" cy="3671887"/>
            <a:chOff x="-129860" y="1023938"/>
            <a:chExt cx="92352" cy="3671887"/>
          </a:xfrm>
        </p:grpSpPr>
        <p:cxnSp>
          <p:nvCxnSpPr>
            <p:cNvPr id="38" name="Gerade Verbindung 37"/>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userDrawn="1"/>
        </p:nvGrpSpPr>
        <p:grpSpPr>
          <a:xfrm>
            <a:off x="431800" y="-120930"/>
            <a:ext cx="8280400" cy="73467"/>
            <a:chOff x="431800" y="-120930"/>
            <a:chExt cx="8280400" cy="73467"/>
          </a:xfrm>
        </p:grpSpPr>
        <p:cxnSp>
          <p:nvCxnSpPr>
            <p:cNvPr id="24" name="Gerade Verbindung 23"/>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uppieren 53"/>
          <p:cNvGrpSpPr/>
          <p:nvPr userDrawn="1"/>
        </p:nvGrpSpPr>
        <p:grpSpPr>
          <a:xfrm>
            <a:off x="9197020" y="1023938"/>
            <a:ext cx="92352" cy="3671887"/>
            <a:chOff x="-129860" y="1023938"/>
            <a:chExt cx="92352" cy="3671887"/>
          </a:xfrm>
        </p:grpSpPr>
        <p:cxnSp>
          <p:nvCxnSpPr>
            <p:cNvPr id="55" name="Gerade Verbindung 54"/>
            <p:cNvCxnSpPr/>
            <p:nvPr userDrawn="1"/>
          </p:nvCxnSpPr>
          <p:spPr bwMode="gray">
            <a:xfrm>
              <a:off x="-129860" y="10239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129860" y="46958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a:off x="-129860" y="2750511"/>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a:off x="-129860" y="29670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a:off x="-129860" y="2103438"/>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a:off x="-129860" y="2318813"/>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bwMode="gray">
            <a:xfrm>
              <a:off x="-129860" y="33976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bwMode="gray">
            <a:xfrm>
              <a:off x="-129860" y="3616325"/>
              <a:ext cx="923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4" name="Gruppieren 63"/>
          <p:cNvGrpSpPr/>
          <p:nvPr userDrawn="1"/>
        </p:nvGrpSpPr>
        <p:grpSpPr>
          <a:xfrm>
            <a:off x="431800" y="5200042"/>
            <a:ext cx="8280400" cy="73467"/>
            <a:chOff x="431800" y="-120930"/>
            <a:chExt cx="8280400" cy="73467"/>
          </a:xfrm>
        </p:grpSpPr>
        <p:cxnSp>
          <p:nvCxnSpPr>
            <p:cNvPr id="65" name="Gerade Verbindung 64"/>
            <p:cNvCxnSpPr/>
            <p:nvPr userDrawn="1"/>
          </p:nvCxnSpPr>
          <p:spPr bwMode="gray">
            <a:xfrm rot="5400000">
              <a:off x="23032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a:off x="39506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4425495"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6553344"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251914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rot="5400000">
              <a:off x="4643217"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bwMode="gray">
            <a:xfrm rot="5400000">
              <a:off x="8675467" y="-84197"/>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rot="5400000">
              <a:off x="6767292" y="-84196"/>
              <a:ext cx="734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0" name="Picture 2" descr="C:\Users\awe\ownCloud\inspectIT_marketing\new_logo\white\logo-white.png"/>
          <p:cNvPicPr>
            <a:picLocks noChangeAspect="1" noChangeArrowheads="1"/>
          </p:cNvPicPr>
          <p:nvPr userDrawn="1"/>
        </p:nvPicPr>
        <p:blipFill rotWithShape="1">
          <a:blip r:embed="rId14" cstate="print">
            <a:extLst>
              <a:ext uri="{28A0092B-C50C-407E-A947-70E740481C1C}">
                <a14:useLocalDpi xmlns:a14="http://schemas.microsoft.com/office/drawing/2010/main" val="0"/>
              </a:ext>
            </a:extLst>
          </a:blip>
          <a:srcRect l="16961" t="37515" r="16499" b="36434"/>
          <a:stretch/>
        </p:blipFill>
        <p:spPr bwMode="auto">
          <a:xfrm>
            <a:off x="7452320" y="4714111"/>
            <a:ext cx="1449268" cy="4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74519"/>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50" r:id="rId4"/>
    <p:sldLayoutId id="2147483666" r:id="rId5"/>
    <p:sldLayoutId id="2147483654" r:id="rId6"/>
    <p:sldLayoutId id="2147483660" r:id="rId7"/>
    <p:sldLayoutId id="2147483656" r:id="rId8"/>
    <p:sldLayoutId id="2147483659" r:id="rId9"/>
    <p:sldLayoutId id="2147483661" r:id="rId10"/>
    <p:sldLayoutId id="214748366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779227" rtl="0" eaLnBrk="1" latinLnBrk="0" hangingPunct="1">
        <a:spcBef>
          <a:spcPct val="0"/>
        </a:spcBef>
        <a:buNone/>
        <a:defRPr sz="1600" kern="1200" baseline="0">
          <a:solidFill>
            <a:schemeClr val="bg1"/>
          </a:solidFill>
          <a:latin typeface="Montserrat Ultra Light" pitchFamily="50" charset="0"/>
          <a:ea typeface="+mj-ea"/>
          <a:cs typeface="+mj-cs"/>
        </a:defRPr>
      </a:lvl1pPr>
    </p:titleStyle>
    <p:bodyStyle>
      <a:lvl1pPr marL="0" indent="0" algn="l" defTabSz="779227" rtl="0" eaLnBrk="1" latinLnBrk="0" hangingPunct="1">
        <a:spcBef>
          <a:spcPts val="235"/>
        </a:spcBef>
        <a:spcAft>
          <a:spcPts val="235"/>
        </a:spcAft>
        <a:buFont typeface="Arial" panose="020B0604020202020204" pitchFamily="34" charset="0"/>
        <a:buNone/>
        <a:defRPr sz="1200" kern="1200">
          <a:solidFill>
            <a:schemeClr val="bg1"/>
          </a:solidFill>
          <a:latin typeface="Montserrat Light" panose="00000400000000000000" pitchFamily="2" charset="0"/>
          <a:ea typeface="+mn-ea"/>
          <a:cs typeface="+mn-cs"/>
        </a:defRPr>
      </a:lvl1pPr>
      <a:lvl2pPr marL="0" indent="0" algn="l" defTabSz="779227" rtl="0" eaLnBrk="1" latinLnBrk="0" hangingPunct="1">
        <a:spcBef>
          <a:spcPts val="235"/>
        </a:spcBef>
        <a:spcAft>
          <a:spcPts val="235"/>
        </a:spcAft>
        <a:buFont typeface="Arial" panose="020B0604020202020204" pitchFamily="34" charset="0"/>
        <a:buNone/>
        <a:defRPr sz="1200" b="1" kern="1200">
          <a:solidFill>
            <a:schemeClr val="bg1"/>
          </a:solidFill>
          <a:latin typeface="Montserrat Semi Bold" panose="00000700000000000000" pitchFamily="2" charset="0"/>
          <a:ea typeface="+mn-ea"/>
          <a:cs typeface="+mn-cs"/>
        </a:defRPr>
      </a:lvl2pPr>
      <a:lvl3pPr marL="140868" indent="-140868" algn="l" defTabSz="779227" rtl="0" eaLnBrk="1" latinLnBrk="0" hangingPunct="1">
        <a:spcBef>
          <a:spcPts val="235"/>
        </a:spcBef>
        <a:spcAft>
          <a:spcPts val="235"/>
        </a:spcAft>
        <a:buClr>
          <a:schemeClr val="bg1"/>
        </a:buClr>
        <a:buFont typeface="Wingdings" panose="05000000000000000000" pitchFamily="2" charset="2"/>
        <a:buChar char="§"/>
        <a:defRPr sz="1200" kern="1200">
          <a:solidFill>
            <a:schemeClr val="bg1"/>
          </a:solidFill>
          <a:latin typeface="Montserrat Light" panose="00000400000000000000" pitchFamily="2" charset="0"/>
          <a:ea typeface="+mn-ea"/>
          <a:cs typeface="+mn-cs"/>
        </a:defRPr>
      </a:lvl3pPr>
      <a:lvl4pPr marL="281736"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4pPr>
      <a:lvl5pPr marL="422604"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5pPr>
      <a:lvl6pPr marL="208719" indent="-208719" algn="l" defTabSz="779227" rtl="0" eaLnBrk="1" latinLnBrk="0" hangingPunct="1">
        <a:spcBef>
          <a:spcPts val="235"/>
        </a:spcBef>
        <a:spcAft>
          <a:spcPts val="235"/>
        </a:spcAft>
        <a:buClr>
          <a:schemeClr val="accent1"/>
        </a:buClr>
        <a:buFont typeface="+mj-lt"/>
        <a:buAutoNum type="arabicPeriod"/>
        <a:defRPr sz="1300" b="0" u="none" kern="1200">
          <a:solidFill>
            <a:schemeClr val="tx1"/>
          </a:solidFill>
          <a:latin typeface="+mn-lt"/>
          <a:ea typeface="+mn-ea"/>
          <a:cs typeface="+mn-cs"/>
        </a:defRPr>
      </a:lvl6pPr>
      <a:lvl7pPr marL="0" indent="0" algn="l" defTabSz="779227" rtl="0" eaLnBrk="1" latinLnBrk="0" hangingPunct="1">
        <a:spcBef>
          <a:spcPts val="470"/>
        </a:spcBef>
        <a:spcAft>
          <a:spcPts val="470"/>
        </a:spcAft>
        <a:buFont typeface="Arial" panose="020B0604020202020204" pitchFamily="34" charset="0"/>
        <a:buNone/>
        <a:defRPr sz="1400" b="1" kern="1200">
          <a:solidFill>
            <a:schemeClr val="accent1"/>
          </a:solidFill>
          <a:latin typeface="+mn-lt"/>
          <a:ea typeface="+mn-ea"/>
          <a:cs typeface="+mn-cs"/>
        </a:defRPr>
      </a:lvl7pPr>
      <a:lvl8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8pPr>
      <a:lvl9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9pPr>
    </p:bodyStyle>
    <p:otherStyle>
      <a:defPPr>
        <a:defRPr lang="de-DE"/>
      </a:defPPr>
      <a:lvl1pPr marL="0" algn="l" defTabSz="779227" rtl="0" eaLnBrk="1" latinLnBrk="0" hangingPunct="1">
        <a:defRPr sz="1600" kern="1200">
          <a:solidFill>
            <a:schemeClr val="tx1"/>
          </a:solidFill>
          <a:latin typeface="+mn-lt"/>
          <a:ea typeface="+mn-ea"/>
          <a:cs typeface="+mn-cs"/>
        </a:defRPr>
      </a:lvl1pPr>
      <a:lvl2pPr marL="389613" algn="l" defTabSz="779227" rtl="0" eaLnBrk="1" latinLnBrk="0" hangingPunct="1">
        <a:defRPr sz="1600" kern="1200">
          <a:solidFill>
            <a:schemeClr val="tx1"/>
          </a:solidFill>
          <a:latin typeface="+mn-lt"/>
          <a:ea typeface="+mn-ea"/>
          <a:cs typeface="+mn-cs"/>
        </a:defRPr>
      </a:lvl2pPr>
      <a:lvl3pPr marL="779227" algn="l" defTabSz="779227" rtl="0" eaLnBrk="1" latinLnBrk="0" hangingPunct="1">
        <a:defRPr sz="1600" kern="1200">
          <a:solidFill>
            <a:schemeClr val="tx1"/>
          </a:solidFill>
          <a:latin typeface="+mn-lt"/>
          <a:ea typeface="+mn-ea"/>
          <a:cs typeface="+mn-cs"/>
        </a:defRPr>
      </a:lvl3pPr>
      <a:lvl4pPr marL="1168840" algn="l" defTabSz="779227" rtl="0" eaLnBrk="1" latinLnBrk="0" hangingPunct="1">
        <a:defRPr sz="1600" kern="1200">
          <a:solidFill>
            <a:schemeClr val="tx1"/>
          </a:solidFill>
          <a:latin typeface="+mn-lt"/>
          <a:ea typeface="+mn-ea"/>
          <a:cs typeface="+mn-cs"/>
        </a:defRPr>
      </a:lvl4pPr>
      <a:lvl5pPr marL="1558454" algn="l" defTabSz="779227" rtl="0" eaLnBrk="1" latinLnBrk="0" hangingPunct="1">
        <a:defRPr sz="1600" kern="1200">
          <a:solidFill>
            <a:schemeClr val="tx1"/>
          </a:solidFill>
          <a:latin typeface="+mn-lt"/>
          <a:ea typeface="+mn-ea"/>
          <a:cs typeface="+mn-cs"/>
        </a:defRPr>
      </a:lvl5pPr>
      <a:lvl6pPr marL="1948067" algn="l" defTabSz="779227" rtl="0" eaLnBrk="1" latinLnBrk="0" hangingPunct="1">
        <a:defRPr sz="1600" kern="1200">
          <a:solidFill>
            <a:schemeClr val="tx1"/>
          </a:solidFill>
          <a:latin typeface="+mn-lt"/>
          <a:ea typeface="+mn-ea"/>
          <a:cs typeface="+mn-cs"/>
        </a:defRPr>
      </a:lvl6pPr>
      <a:lvl7pPr marL="2337681" algn="l" defTabSz="779227" rtl="0" eaLnBrk="1" latinLnBrk="0" hangingPunct="1">
        <a:defRPr sz="1600" kern="1200">
          <a:solidFill>
            <a:schemeClr val="tx1"/>
          </a:solidFill>
          <a:latin typeface="+mn-lt"/>
          <a:ea typeface="+mn-ea"/>
          <a:cs typeface="+mn-cs"/>
        </a:defRPr>
      </a:lvl7pPr>
      <a:lvl8pPr marL="2727295" algn="l" defTabSz="779227" rtl="0" eaLnBrk="1" latinLnBrk="0" hangingPunct="1">
        <a:defRPr sz="1600" kern="1200">
          <a:solidFill>
            <a:schemeClr val="tx1"/>
          </a:solidFill>
          <a:latin typeface="+mn-lt"/>
          <a:ea typeface="+mn-ea"/>
          <a:cs typeface="+mn-cs"/>
        </a:defRPr>
      </a:lvl8pPr>
      <a:lvl9pPr marL="3116909" algn="l" defTabSz="779227"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5.jpe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4.jpe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91.jpeg"/><Relationship Id="rId5" Type="http://schemas.openxmlformats.org/officeDocument/2006/relationships/chart" Target="../charts/chart1.xml"/><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gif"/><Relationship Id="rId14" Type="http://schemas.openxmlformats.org/officeDocument/2006/relationships/image" Target="../media/image94.png"/></Relationships>
</file>

<file path=ppt/slides/_rels/slide2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94.png"/><Relationship Id="rId2" Type="http://schemas.openxmlformats.org/officeDocument/2006/relationships/image" Target="../media/image109.jpe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112.png"/><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115.jpeg"/></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94.pn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jpe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7.png"/><Relationship Id="rId2" Type="http://schemas.openxmlformats.org/officeDocument/2006/relationships/notesSlide" Target="../notesSlides/notesSlide10.xml"/><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21.png"/><Relationship Id="rId11" Type="http://schemas.openxmlformats.org/officeDocument/2006/relationships/image" Target="../media/image126.jpeg"/><Relationship Id="rId24" Type="http://schemas.openxmlformats.org/officeDocument/2006/relationships/image" Target="../media/image139.gif"/><Relationship Id="rId32" Type="http://schemas.openxmlformats.org/officeDocument/2006/relationships/image" Target="../media/image146.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2.png"/><Relationship Id="rId10" Type="http://schemas.openxmlformats.org/officeDocument/2006/relationships/image" Target="../media/image125.png"/><Relationship Id="rId19" Type="http://schemas.openxmlformats.org/officeDocument/2006/relationships/image" Target="../media/image134.png"/><Relationship Id="rId31" Type="http://schemas.openxmlformats.org/officeDocument/2006/relationships/image" Target="../media/image145.jpeg"/><Relationship Id="rId4" Type="http://schemas.openxmlformats.org/officeDocument/2006/relationships/image" Target="../media/image119.png"/><Relationship Id="rId9" Type="http://schemas.openxmlformats.org/officeDocument/2006/relationships/image" Target="../media/image124.jpe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s>
</file>

<file path=ppt/slides/_rels/slide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51.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153.png"/><Relationship Id="rId4" Type="http://schemas.openxmlformats.org/officeDocument/2006/relationships/image" Target="../media/image152.jpeg"/></Relationships>
</file>

<file path=ppt/slides/_rels/slide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jpeg"/><Relationship Id="rId4" Type="http://schemas.openxmlformats.org/officeDocument/2006/relationships/image" Target="../media/image156.png"/></Relationships>
</file>

<file path=ppt/slides/_rels/slide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4.gif"/><Relationship Id="rId18" Type="http://schemas.openxmlformats.org/officeDocument/2006/relationships/image" Target="../media/image29.jpeg"/><Relationship Id="rId3" Type="http://schemas.openxmlformats.org/officeDocument/2006/relationships/image" Target="../media/image1.png"/><Relationship Id="rId21" Type="http://schemas.openxmlformats.org/officeDocument/2006/relationships/image" Target="../media/image32.png"/><Relationship Id="rId7" Type="http://schemas.openxmlformats.org/officeDocument/2006/relationships/image" Target="../media/image18.gif"/><Relationship Id="rId12" Type="http://schemas.openxmlformats.org/officeDocument/2006/relationships/image" Target="../media/image23.gif"/><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17.gif"/><Relationship Id="rId11" Type="http://schemas.openxmlformats.org/officeDocument/2006/relationships/image" Target="../media/image22.gif"/><Relationship Id="rId5" Type="http://schemas.openxmlformats.org/officeDocument/2006/relationships/image" Target="../media/image16.gif"/><Relationship Id="rId15" Type="http://schemas.openxmlformats.org/officeDocument/2006/relationships/image" Target="../media/image26.gif"/><Relationship Id="rId23" Type="http://schemas.openxmlformats.org/officeDocument/2006/relationships/image" Target="../media/image34.jpeg"/><Relationship Id="rId10" Type="http://schemas.openxmlformats.org/officeDocument/2006/relationships/image" Target="../media/image21.gif"/><Relationship Id="rId19" Type="http://schemas.openxmlformats.org/officeDocument/2006/relationships/image" Target="../media/image30.png"/><Relationship Id="rId4" Type="http://schemas.openxmlformats.org/officeDocument/2006/relationships/image" Target="../media/image15.gif"/><Relationship Id="rId9" Type="http://schemas.openxmlformats.org/officeDocument/2006/relationships/image" Target="../media/image20.gif"/><Relationship Id="rId14" Type="http://schemas.openxmlformats.org/officeDocument/2006/relationships/image" Target="../media/image25.gif"/><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diagramLayout" Target="../diagrams/layout2.xml"/><Relationship Id="rId3" Type="http://schemas.openxmlformats.org/officeDocument/2006/relationships/diagramData" Target="../diagrams/data1.xml"/><Relationship Id="rId21" Type="http://schemas.microsoft.com/office/2007/relationships/diagramDrawing" Target="../diagrams/drawing2.xml"/><Relationship Id="rId7" Type="http://schemas.microsoft.com/office/2007/relationships/diagramDrawing" Target="../diagrams/drawing1.xml"/><Relationship Id="rId12" Type="http://schemas.openxmlformats.org/officeDocument/2006/relationships/image" Target="../media/image39.png"/><Relationship Id="rId17" Type="http://schemas.openxmlformats.org/officeDocument/2006/relationships/diagramData" Target="../diagrams/data2.xml"/><Relationship Id="rId25"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diagramColors" Target="../diagrams/colors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38.png"/><Relationship Id="rId24" Type="http://schemas.openxmlformats.org/officeDocument/2006/relationships/image" Target="../media/image46.png"/><Relationship Id="rId5" Type="http://schemas.openxmlformats.org/officeDocument/2006/relationships/diagramQuickStyle" Target="../diagrams/quickStyle1.xml"/><Relationship Id="rId15" Type="http://schemas.openxmlformats.org/officeDocument/2006/relationships/image" Target="../media/image42.png"/><Relationship Id="rId23" Type="http://schemas.openxmlformats.org/officeDocument/2006/relationships/image" Target="../media/image45.png"/><Relationship Id="rId10" Type="http://schemas.openxmlformats.org/officeDocument/2006/relationships/image" Target="../media/image37.png"/><Relationship Id="rId19"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diagramLayout" Target="../diagrams/layout4.xml"/><Relationship Id="rId3" Type="http://schemas.openxmlformats.org/officeDocument/2006/relationships/diagramData" Target="../diagrams/data3.xml"/><Relationship Id="rId21" Type="http://schemas.microsoft.com/office/2007/relationships/diagramDrawing" Target="../diagrams/drawing4.xml"/><Relationship Id="rId7" Type="http://schemas.microsoft.com/office/2007/relationships/diagramDrawing" Target="../diagrams/drawing3.xml"/><Relationship Id="rId12" Type="http://schemas.openxmlformats.org/officeDocument/2006/relationships/image" Target="../media/image52.png"/><Relationship Id="rId17" Type="http://schemas.openxmlformats.org/officeDocument/2006/relationships/diagramData" Target="../diagrams/data4.xml"/><Relationship Id="rId25" Type="http://schemas.openxmlformats.org/officeDocument/2006/relationships/image" Target="../media/image60.pn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diagramColors" Target="../diagrams/colors4.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51.png"/><Relationship Id="rId24" Type="http://schemas.openxmlformats.org/officeDocument/2006/relationships/image" Target="../media/image59.png"/><Relationship Id="rId5" Type="http://schemas.openxmlformats.org/officeDocument/2006/relationships/diagramQuickStyle" Target="../diagrams/quickStyle3.xml"/><Relationship Id="rId15" Type="http://schemas.openxmlformats.org/officeDocument/2006/relationships/image" Target="../media/image55.png"/><Relationship Id="rId23" Type="http://schemas.openxmlformats.org/officeDocument/2006/relationships/image" Target="../media/image58.png"/><Relationship Id="rId10" Type="http://schemas.openxmlformats.org/officeDocument/2006/relationships/image" Target="../media/image50.png"/><Relationship Id="rId19"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417477" y="2323961"/>
            <a:ext cx="8309046" cy="319797"/>
          </a:xfrm>
          <a:prstGeom prst="rect">
            <a:avLst/>
          </a:prstGeom>
        </p:spPr>
        <p:txBody>
          <a:bodyPr/>
          <a:lstStyle>
            <a:lvl1pPr marL="0" indent="0" algn="l" defTabSz="779227" rtl="0" eaLnBrk="1" latinLnBrk="0" hangingPunct="1">
              <a:spcBef>
                <a:spcPts val="235"/>
              </a:spcBef>
              <a:spcAft>
                <a:spcPts val="235"/>
              </a:spcAft>
              <a:buFont typeface="Arial" panose="020B0604020202020204" pitchFamily="34" charset="0"/>
              <a:buNone/>
              <a:defRPr sz="1200" kern="1200">
                <a:solidFill>
                  <a:schemeClr val="bg1"/>
                </a:solidFill>
                <a:latin typeface="Montserrat Light" panose="00000400000000000000" pitchFamily="2" charset="0"/>
                <a:ea typeface="+mn-ea"/>
                <a:cs typeface="+mn-cs"/>
              </a:defRPr>
            </a:lvl1pPr>
            <a:lvl2pPr marL="0" indent="0" algn="l" defTabSz="779227" rtl="0" eaLnBrk="1" latinLnBrk="0" hangingPunct="1">
              <a:spcBef>
                <a:spcPts val="235"/>
              </a:spcBef>
              <a:spcAft>
                <a:spcPts val="235"/>
              </a:spcAft>
              <a:buFont typeface="Arial" panose="020B0604020202020204" pitchFamily="34" charset="0"/>
              <a:buNone/>
              <a:defRPr sz="1200" b="1" kern="1200">
                <a:solidFill>
                  <a:schemeClr val="bg1"/>
                </a:solidFill>
                <a:latin typeface="Montserrat Semi Bold" panose="00000700000000000000" pitchFamily="2" charset="0"/>
                <a:ea typeface="+mn-ea"/>
                <a:cs typeface="+mn-cs"/>
              </a:defRPr>
            </a:lvl2pPr>
            <a:lvl3pPr marL="140868" indent="-140868" algn="l" defTabSz="779227" rtl="0" eaLnBrk="1" latinLnBrk="0" hangingPunct="1">
              <a:spcBef>
                <a:spcPts val="235"/>
              </a:spcBef>
              <a:spcAft>
                <a:spcPts val="235"/>
              </a:spcAft>
              <a:buClr>
                <a:schemeClr val="bg1"/>
              </a:buClr>
              <a:buFont typeface="Wingdings" panose="05000000000000000000" pitchFamily="2" charset="2"/>
              <a:buChar char="§"/>
              <a:defRPr sz="1200" kern="1200">
                <a:solidFill>
                  <a:schemeClr val="bg1"/>
                </a:solidFill>
                <a:latin typeface="Montserrat Light" panose="00000400000000000000" pitchFamily="2" charset="0"/>
                <a:ea typeface="+mn-ea"/>
                <a:cs typeface="+mn-cs"/>
              </a:defRPr>
            </a:lvl3pPr>
            <a:lvl4pPr marL="281736"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4pPr>
            <a:lvl5pPr marL="422604" indent="-141631" algn="l" defTabSz="779227" rtl="0" eaLnBrk="1" latinLnBrk="0" hangingPunct="1">
              <a:spcBef>
                <a:spcPts val="235"/>
              </a:spcBef>
              <a:spcAft>
                <a:spcPts val="235"/>
              </a:spcAft>
              <a:buClr>
                <a:schemeClr val="bg1"/>
              </a:buClr>
              <a:buFont typeface="Wingdings" panose="05000000000000000000" pitchFamily="2" charset="2"/>
              <a:buChar char="§"/>
              <a:defRPr sz="1000" kern="1200">
                <a:solidFill>
                  <a:schemeClr val="bg1"/>
                </a:solidFill>
                <a:latin typeface="Montserrat Light" panose="00000400000000000000" pitchFamily="2" charset="0"/>
                <a:ea typeface="+mn-ea"/>
                <a:cs typeface="+mn-cs"/>
              </a:defRPr>
            </a:lvl5pPr>
            <a:lvl6pPr marL="208719" indent="-208719" algn="l" defTabSz="779227" rtl="0" eaLnBrk="1" latinLnBrk="0" hangingPunct="1">
              <a:spcBef>
                <a:spcPts val="235"/>
              </a:spcBef>
              <a:spcAft>
                <a:spcPts val="235"/>
              </a:spcAft>
              <a:buClr>
                <a:schemeClr val="accent1"/>
              </a:buClr>
              <a:buFont typeface="+mj-lt"/>
              <a:buAutoNum type="arabicPeriod"/>
              <a:defRPr sz="1300" b="0" u="none" kern="1200">
                <a:solidFill>
                  <a:schemeClr val="tx1"/>
                </a:solidFill>
                <a:latin typeface="+mn-lt"/>
                <a:ea typeface="+mn-ea"/>
                <a:cs typeface="+mn-cs"/>
              </a:defRPr>
            </a:lvl6pPr>
            <a:lvl7pPr marL="0" indent="0" algn="l" defTabSz="779227" rtl="0" eaLnBrk="1" latinLnBrk="0" hangingPunct="1">
              <a:spcBef>
                <a:spcPts val="470"/>
              </a:spcBef>
              <a:spcAft>
                <a:spcPts val="470"/>
              </a:spcAft>
              <a:buFont typeface="Arial" panose="020B0604020202020204" pitchFamily="34" charset="0"/>
              <a:buNone/>
              <a:defRPr sz="1400" b="1" kern="1200">
                <a:solidFill>
                  <a:schemeClr val="accent1"/>
                </a:solidFill>
                <a:latin typeface="+mn-lt"/>
                <a:ea typeface="+mn-ea"/>
                <a:cs typeface="+mn-cs"/>
              </a:defRPr>
            </a:lvl7pPr>
            <a:lvl8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8pPr>
            <a:lvl9pPr marL="0" indent="0" algn="l" defTabSz="779227" rtl="0" eaLnBrk="1" latinLnBrk="0" hangingPunct="1">
              <a:spcBef>
                <a:spcPts val="235"/>
              </a:spcBef>
              <a:spcAft>
                <a:spcPts val="235"/>
              </a:spcAft>
              <a:buFont typeface="Arial" panose="020B0604020202020204" pitchFamily="34" charset="0"/>
              <a:buNone/>
              <a:defRPr sz="900" kern="1200">
                <a:solidFill>
                  <a:schemeClr val="tx1"/>
                </a:solidFill>
                <a:latin typeface="+mn-lt"/>
                <a:ea typeface="+mn-ea"/>
                <a:cs typeface="+mn-cs"/>
              </a:defRPr>
            </a:lvl9pPr>
          </a:lstStyle>
          <a:p>
            <a:pPr algn="ctr"/>
            <a:r>
              <a:rPr lang="de-DE" sz="2000" b="1" dirty="0" smtClean="0"/>
              <a:t>die offene Alternative für </a:t>
            </a:r>
          </a:p>
          <a:p>
            <a:pPr algn="ctr"/>
            <a:r>
              <a:rPr lang="de-DE" sz="2000" b="1" dirty="0" err="1" smtClean="0"/>
              <a:t>Application</a:t>
            </a:r>
            <a:r>
              <a:rPr lang="de-DE" sz="2000" b="1" dirty="0" smtClean="0"/>
              <a:t> Performance Management</a:t>
            </a:r>
          </a:p>
          <a:p>
            <a:pPr algn="ctr"/>
            <a:endParaRPr lang="de-DE" sz="2000" b="1" dirty="0" smtClean="0">
              <a:latin typeface="Montserrat Ultra Light" pitchFamily="50" charset="0"/>
            </a:endParaRPr>
          </a:p>
          <a:p>
            <a:pPr algn="ctr"/>
            <a:endParaRPr lang="de-DE" sz="2000" b="1" dirty="0">
              <a:latin typeface="Montserrat Ultra Light" pitchFamily="50" charset="0"/>
            </a:endParaRPr>
          </a:p>
          <a:p>
            <a:pPr algn="ctr"/>
            <a:r>
              <a:rPr lang="de-DE" sz="1600" b="1" dirty="0" smtClean="0">
                <a:latin typeface="Montserrat Ultra Light" pitchFamily="50" charset="0"/>
              </a:rPr>
              <a:t>Matthias Huber (matthias.huber@novatec-gmbh.de)</a:t>
            </a:r>
          </a:p>
        </p:txBody>
      </p:sp>
      <p:pic>
        <p:nvPicPr>
          <p:cNvPr id="4" name="Picture 2" descr="C:\Users\awe\ownCloud\inspectIT_marketing\new_logo\white\logo-whit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961" t="37515" r="16499" b="36434"/>
          <a:stretch/>
        </p:blipFill>
        <p:spPr bwMode="auto">
          <a:xfrm>
            <a:off x="2961995" y="906153"/>
            <a:ext cx="3220010" cy="94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8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9950" y="2408017"/>
            <a:ext cx="4032250" cy="995786"/>
          </a:xfrm>
        </p:spPr>
        <p:txBody>
          <a:bodyPr/>
          <a:lstStyle/>
          <a:p>
            <a:r>
              <a:rPr lang="de-DE" dirty="0" err="1" smtClean="0"/>
              <a:t>inspectIT</a:t>
            </a:r>
            <a:r>
              <a:rPr lang="de-DE" dirty="0" smtClean="0"/>
              <a:t/>
            </a:r>
            <a:br>
              <a:rPr lang="de-DE" dirty="0" smtClean="0"/>
            </a:br>
            <a:r>
              <a:rPr lang="de-DE" dirty="0" smtClean="0">
                <a:latin typeface="Montserrat Light" panose="00000400000000000000" pitchFamily="2" charset="0"/>
              </a:rPr>
              <a:t>Die Open Source APM Lösung</a:t>
            </a:r>
            <a:endParaRPr lang="de-DE" dirty="0">
              <a:latin typeface="Montserrat Light" panose="00000400000000000000" pitchFamily="2" charset="0"/>
            </a:endParaRPr>
          </a:p>
        </p:txBody>
      </p:sp>
    </p:spTree>
    <p:extLst>
      <p:ext uri="{BB962C8B-B14F-4D97-AF65-F5344CB8AC3E}">
        <p14:creationId xmlns:p14="http://schemas.microsoft.com/office/powerpoint/2010/main" val="398726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107504" y="808385"/>
            <a:ext cx="8928992" cy="3816424"/>
          </a:xfrm>
          <a:prstGeom prst="rect">
            <a:avLst/>
          </a:prstGeom>
          <a:solidFill>
            <a:srgbClr val="FFFFFF">
              <a:alpha val="83922"/>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056269"/>
            <a:ext cx="1656184" cy="939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1059582"/>
            <a:ext cx="1656183" cy="939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stCxn id="66" idx="4"/>
            <a:endCxn id="42" idx="1"/>
          </p:cNvCxnSpPr>
          <p:nvPr/>
        </p:nvCxnSpPr>
        <p:spPr bwMode="gray">
          <a:xfrm rot="16200000" flipH="1">
            <a:off x="2123670" y="1658878"/>
            <a:ext cx="1607697" cy="2209414"/>
          </a:xfrm>
          <a:prstGeom prst="bentConnector2">
            <a:avLst/>
          </a:prstGeom>
          <a:ln>
            <a:solidFill>
              <a:srgbClr val="412D63"/>
            </a:solidFill>
            <a:prstDash val="dash"/>
          </a:ln>
        </p:spPr>
        <p:style>
          <a:lnRef idx="2">
            <a:schemeClr val="accent4"/>
          </a:lnRef>
          <a:fillRef idx="0">
            <a:schemeClr val="accent4"/>
          </a:fillRef>
          <a:effectRef idx="1">
            <a:schemeClr val="accent4"/>
          </a:effectRef>
          <a:fontRef idx="minor">
            <a:schemeClr val="tx1"/>
          </a:fontRef>
        </p:style>
      </p:cxnSp>
      <p:cxnSp>
        <p:nvCxnSpPr>
          <p:cNvPr id="9" name="Straight Connector 8"/>
          <p:cNvCxnSpPr>
            <a:stCxn id="67" idx="4"/>
            <a:endCxn id="42" idx="0"/>
          </p:cNvCxnSpPr>
          <p:nvPr/>
        </p:nvCxnSpPr>
        <p:spPr bwMode="gray">
          <a:xfrm>
            <a:off x="4398444" y="1855267"/>
            <a:ext cx="24251" cy="1272473"/>
          </a:xfrm>
          <a:prstGeom prst="line">
            <a:avLst/>
          </a:prstGeom>
          <a:ln>
            <a:solidFill>
              <a:srgbClr val="412D63"/>
            </a:solidFill>
            <a:prstDash val="dash"/>
          </a:ln>
        </p:spPr>
        <p:style>
          <a:lnRef idx="2">
            <a:schemeClr val="accent4"/>
          </a:lnRef>
          <a:fillRef idx="0">
            <a:schemeClr val="accent4"/>
          </a:fillRef>
          <a:effectRef idx="1">
            <a:schemeClr val="accent4"/>
          </a:effectRef>
          <a:fontRef idx="minor">
            <a:schemeClr val="tx1"/>
          </a:fontRef>
        </p:style>
      </p:cxnSp>
      <p:pic>
        <p:nvPicPr>
          <p:cNvPr id="47" name="Picture 6"/>
          <p:cNvPicPr/>
          <p:nvPr/>
        </p:nvPicPr>
        <p:blipFill>
          <a:blip r:embed="rId5"/>
          <a:stretch>
            <a:fillRect/>
          </a:stretch>
        </p:blipFill>
        <p:spPr>
          <a:xfrm>
            <a:off x="7983789" y="1080349"/>
            <a:ext cx="780939" cy="879388"/>
          </a:xfrm>
          <a:prstGeom prst="rect">
            <a:avLst/>
          </a:prstGeom>
          <a:ln>
            <a:noFill/>
          </a:ln>
        </p:spPr>
      </p:pic>
      <p:pic>
        <p:nvPicPr>
          <p:cNvPr id="48" name="Picture 6"/>
          <p:cNvPicPr/>
          <p:nvPr/>
        </p:nvPicPr>
        <p:blipFill>
          <a:blip r:embed="rId5"/>
          <a:stretch>
            <a:fillRect/>
          </a:stretch>
        </p:blipFill>
        <p:spPr>
          <a:xfrm>
            <a:off x="4139244" y="1080349"/>
            <a:ext cx="907920" cy="883312"/>
          </a:xfrm>
          <a:prstGeom prst="rect">
            <a:avLst/>
          </a:prstGeom>
          <a:ln>
            <a:noFill/>
          </a:ln>
        </p:spPr>
      </p:pic>
      <p:pic>
        <p:nvPicPr>
          <p:cNvPr id="49" name="Picture 8"/>
          <p:cNvPicPr/>
          <p:nvPr/>
        </p:nvPicPr>
        <p:blipFill>
          <a:blip r:embed="rId6"/>
          <a:stretch>
            <a:fillRect/>
          </a:stretch>
        </p:blipFill>
        <p:spPr>
          <a:xfrm>
            <a:off x="8250701" y="1431073"/>
            <a:ext cx="514027" cy="433264"/>
          </a:xfrm>
          <a:prstGeom prst="rect">
            <a:avLst/>
          </a:prstGeom>
          <a:ln>
            <a:noFill/>
          </a:ln>
        </p:spPr>
      </p:pic>
      <p:sp>
        <p:nvSpPr>
          <p:cNvPr id="50" name="CustomShape 2"/>
          <p:cNvSpPr/>
          <p:nvPr/>
        </p:nvSpPr>
        <p:spPr>
          <a:xfrm>
            <a:off x="7609083" y="1963661"/>
            <a:ext cx="1392840" cy="409320"/>
          </a:xfrm>
          <a:prstGeom prst="wedgeRoundRectCallout">
            <a:avLst>
              <a:gd name="adj1" fmla="val -20167"/>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err="1" smtClean="0">
                <a:solidFill>
                  <a:srgbClr val="412D63"/>
                </a:solidFill>
              </a:rPr>
              <a:t>Datenbank</a:t>
            </a:r>
            <a:r>
              <a:rPr lang="en-US" sz="1400" dirty="0" smtClean="0">
                <a:solidFill>
                  <a:srgbClr val="412D63"/>
                </a:solidFill>
              </a:rPr>
              <a:t>- </a:t>
            </a:r>
            <a:r>
              <a:rPr lang="en-US" sz="1400" dirty="0">
                <a:solidFill>
                  <a:srgbClr val="412D63"/>
                </a:solidFill>
              </a:rPr>
              <a:t>Server</a:t>
            </a:r>
            <a:endParaRPr dirty="0">
              <a:solidFill>
                <a:srgbClr val="412D63"/>
              </a:solidFill>
            </a:endParaRPr>
          </a:p>
        </p:txBody>
      </p:sp>
      <p:sp>
        <p:nvSpPr>
          <p:cNvPr id="51" name="CustomShape 3"/>
          <p:cNvSpPr/>
          <p:nvPr/>
        </p:nvSpPr>
        <p:spPr>
          <a:xfrm>
            <a:off x="525371" y="2090422"/>
            <a:ext cx="1392840" cy="409320"/>
          </a:xfrm>
          <a:prstGeom prst="wedgeRoundRectCallout">
            <a:avLst>
              <a:gd name="adj1" fmla="val -20167"/>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a:solidFill>
                  <a:srgbClr val="412D63"/>
                </a:solidFill>
              </a:rPr>
              <a:t>Client Browser</a:t>
            </a:r>
            <a:endParaRPr dirty="0">
              <a:solidFill>
                <a:srgbClr val="412D63"/>
              </a:solidFill>
            </a:endParaRPr>
          </a:p>
        </p:txBody>
      </p:sp>
      <p:sp>
        <p:nvSpPr>
          <p:cNvPr id="52" name="Line 4"/>
          <p:cNvSpPr/>
          <p:nvPr/>
        </p:nvSpPr>
        <p:spPr>
          <a:xfrm>
            <a:off x="2170044" y="1520043"/>
            <a:ext cx="1822320" cy="0"/>
          </a:xfrm>
          <a:prstGeom prst="line">
            <a:avLst/>
          </a:prstGeom>
          <a:ln w="28440">
            <a:solidFill>
              <a:srgbClr val="808080"/>
            </a:solidFill>
            <a:round/>
          </a:ln>
        </p:spPr>
      </p:sp>
      <p:sp>
        <p:nvSpPr>
          <p:cNvPr id="53" name="Line 5"/>
          <p:cNvSpPr/>
          <p:nvPr/>
        </p:nvSpPr>
        <p:spPr>
          <a:xfrm>
            <a:off x="5384843" y="1520043"/>
            <a:ext cx="2140560" cy="0"/>
          </a:xfrm>
          <a:prstGeom prst="line">
            <a:avLst/>
          </a:prstGeom>
          <a:ln w="28440">
            <a:solidFill>
              <a:srgbClr val="808080"/>
            </a:solidFill>
            <a:round/>
          </a:ln>
        </p:spPr>
      </p:sp>
      <p:sp>
        <p:nvSpPr>
          <p:cNvPr id="58" name="CustomShape 10"/>
          <p:cNvSpPr/>
          <p:nvPr/>
        </p:nvSpPr>
        <p:spPr>
          <a:xfrm>
            <a:off x="2696979" y="1232173"/>
            <a:ext cx="90180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Request</a:t>
            </a:r>
            <a:endParaRPr dirty="0">
              <a:solidFill>
                <a:schemeClr val="bg1"/>
              </a:solidFill>
            </a:endParaRPr>
          </a:p>
        </p:txBody>
      </p:sp>
      <p:sp>
        <p:nvSpPr>
          <p:cNvPr id="59" name="CustomShape 11"/>
          <p:cNvSpPr/>
          <p:nvPr/>
        </p:nvSpPr>
        <p:spPr>
          <a:xfrm>
            <a:off x="2630304" y="1552147"/>
            <a:ext cx="103428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Response</a:t>
            </a:r>
            <a:endParaRPr dirty="0">
              <a:solidFill>
                <a:schemeClr val="bg1"/>
              </a:solidFill>
            </a:endParaRPr>
          </a:p>
        </p:txBody>
      </p:sp>
      <p:sp>
        <p:nvSpPr>
          <p:cNvPr id="60" name="CustomShape 12"/>
          <p:cNvSpPr/>
          <p:nvPr/>
        </p:nvSpPr>
        <p:spPr>
          <a:xfrm>
            <a:off x="6094943" y="1232728"/>
            <a:ext cx="72036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Query</a:t>
            </a:r>
            <a:endParaRPr dirty="0">
              <a:solidFill>
                <a:schemeClr val="bg1"/>
              </a:solidFill>
            </a:endParaRPr>
          </a:p>
        </p:txBody>
      </p:sp>
      <p:sp>
        <p:nvSpPr>
          <p:cNvPr id="61" name="CustomShape 13"/>
          <p:cNvSpPr/>
          <p:nvPr/>
        </p:nvSpPr>
        <p:spPr>
          <a:xfrm>
            <a:off x="6094943" y="1552455"/>
            <a:ext cx="729360" cy="303120"/>
          </a:xfrm>
          <a:prstGeom prst="rect">
            <a:avLst/>
          </a:prstGeom>
          <a:noFill/>
          <a:ln>
            <a:noFill/>
          </a:ln>
        </p:spPr>
        <p:txBody>
          <a:bodyPr wrap="none" lIns="90000" tIns="45000" rIns="90000" bIns="45000"/>
          <a:lstStyle/>
          <a:p>
            <a:pPr>
              <a:lnSpc>
                <a:spcPct val="100000"/>
              </a:lnSpc>
            </a:pPr>
            <a:r>
              <a:rPr lang="en-US" sz="1400" dirty="0">
                <a:solidFill>
                  <a:schemeClr val="bg1"/>
                </a:solidFill>
              </a:rPr>
              <a:t>Result</a:t>
            </a:r>
            <a:endParaRPr dirty="0">
              <a:solidFill>
                <a:schemeClr val="bg1"/>
              </a:solidFill>
            </a:endParaRPr>
          </a:p>
        </p:txBody>
      </p:sp>
      <p:sp>
        <p:nvSpPr>
          <p:cNvPr id="64" name="CustomShape 14"/>
          <p:cNvSpPr/>
          <p:nvPr/>
        </p:nvSpPr>
        <p:spPr>
          <a:xfrm>
            <a:off x="3884210" y="2127137"/>
            <a:ext cx="1500994" cy="409320"/>
          </a:xfrm>
          <a:prstGeom prst="wedgeRoundRectCallout">
            <a:avLst>
              <a:gd name="adj1" fmla="val -20167"/>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err="1" smtClean="0">
                <a:solidFill>
                  <a:srgbClr val="412D63"/>
                </a:solidFill>
              </a:rPr>
              <a:t>Anwendungs</a:t>
            </a:r>
            <a:r>
              <a:rPr lang="en-US" sz="1400" dirty="0" smtClean="0">
                <a:solidFill>
                  <a:srgbClr val="412D63"/>
                </a:solidFill>
              </a:rPr>
              <a:t>-Server</a:t>
            </a:r>
            <a:endParaRPr dirty="0">
              <a:solidFill>
                <a:srgbClr val="412D63"/>
              </a:solidFill>
            </a:endParaRPr>
          </a:p>
        </p:txBody>
      </p:sp>
      <p:sp>
        <p:nvSpPr>
          <p:cNvPr id="66" name="CustomShape 16"/>
          <p:cNvSpPr/>
          <p:nvPr/>
        </p:nvSpPr>
        <p:spPr>
          <a:xfrm>
            <a:off x="1727411" y="1768937"/>
            <a:ext cx="190800" cy="190800"/>
          </a:xfrm>
          <a:prstGeom prst="ellipse">
            <a:avLst/>
          </a:prstGeom>
          <a:solidFill>
            <a:srgbClr val="412D63"/>
          </a:solidFill>
          <a:ln>
            <a:solidFill>
              <a:srgbClr val="412D63"/>
            </a:solidFill>
          </a:ln>
        </p:spPr>
        <p:style>
          <a:lnRef idx="1">
            <a:schemeClr val="accent1"/>
          </a:lnRef>
          <a:fillRef idx="2">
            <a:schemeClr val="accent1"/>
          </a:fillRef>
          <a:effectRef idx="1">
            <a:schemeClr val="accent1"/>
          </a:effectRef>
          <a:fontRef idx="minor">
            <a:schemeClr val="dk1"/>
          </a:fontRef>
        </p:style>
      </p:sp>
      <p:sp>
        <p:nvSpPr>
          <p:cNvPr id="67" name="CustomShape 17"/>
          <p:cNvSpPr/>
          <p:nvPr/>
        </p:nvSpPr>
        <p:spPr>
          <a:xfrm>
            <a:off x="4303044" y="1664467"/>
            <a:ext cx="190800" cy="190800"/>
          </a:xfrm>
          <a:prstGeom prst="ellipse">
            <a:avLst/>
          </a:prstGeom>
          <a:solidFill>
            <a:srgbClr val="412D63"/>
          </a:solidFill>
          <a:ln w="25560">
            <a:solidFill>
              <a:srgbClr val="412D63"/>
            </a:solidFill>
            <a:round/>
          </a:ln>
        </p:spPr>
      </p:sp>
      <p:sp>
        <p:nvSpPr>
          <p:cNvPr id="68" name="CustomShape 18"/>
          <p:cNvSpPr/>
          <p:nvPr/>
        </p:nvSpPr>
        <p:spPr>
          <a:xfrm>
            <a:off x="8042003" y="1608307"/>
            <a:ext cx="190800" cy="190800"/>
          </a:xfrm>
          <a:prstGeom prst="ellipse">
            <a:avLst/>
          </a:prstGeom>
          <a:solidFill>
            <a:srgbClr val="412D63"/>
          </a:solidFill>
          <a:ln w="25560">
            <a:solidFill>
              <a:srgbClr val="412D63"/>
            </a:solidFill>
            <a:round/>
          </a:ln>
        </p:spPr>
      </p:sp>
      <p:sp>
        <p:nvSpPr>
          <p:cNvPr id="71" name="CustomShape 21"/>
          <p:cNvSpPr/>
          <p:nvPr/>
        </p:nvSpPr>
        <p:spPr>
          <a:xfrm rot="10800000" flipV="1">
            <a:off x="4493844" y="1704014"/>
            <a:ext cx="3563736" cy="1863419"/>
          </a:xfrm>
          <a:prstGeom prst="bentConnector3">
            <a:avLst>
              <a:gd name="adj1" fmla="val 27468"/>
            </a:avLst>
          </a:prstGeom>
          <a:ln>
            <a:solidFill>
              <a:srgbClr val="412D63"/>
            </a:solidFill>
            <a:prstDash val="dash"/>
          </a:ln>
        </p:spPr>
        <p:style>
          <a:lnRef idx="2">
            <a:schemeClr val="accent4"/>
          </a:lnRef>
          <a:fillRef idx="0">
            <a:schemeClr val="accent4"/>
          </a:fillRef>
          <a:effectRef idx="1">
            <a:schemeClr val="accent4"/>
          </a:effectRef>
          <a:fontRef idx="minor">
            <a:schemeClr val="tx1"/>
          </a:fontRef>
        </p:style>
      </p:sp>
      <p:sp>
        <p:nvSpPr>
          <p:cNvPr id="75" name="CustomShape 23"/>
          <p:cNvSpPr/>
          <p:nvPr/>
        </p:nvSpPr>
        <p:spPr>
          <a:xfrm>
            <a:off x="2777004" y="945401"/>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0.2s</a:t>
            </a:r>
            <a:endParaRPr sz="1400" dirty="0">
              <a:solidFill>
                <a:srgbClr val="412D63"/>
              </a:solidFill>
            </a:endParaRPr>
          </a:p>
        </p:txBody>
      </p:sp>
      <p:sp>
        <p:nvSpPr>
          <p:cNvPr id="76" name="CustomShape 24"/>
          <p:cNvSpPr/>
          <p:nvPr/>
        </p:nvSpPr>
        <p:spPr>
          <a:xfrm>
            <a:off x="4723164" y="945401"/>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a:solidFill>
                  <a:srgbClr val="412D63"/>
                </a:solidFill>
              </a:rPr>
              <a:t>0.3s</a:t>
            </a:r>
            <a:endParaRPr sz="1400">
              <a:solidFill>
                <a:srgbClr val="412D63"/>
              </a:solidFill>
            </a:endParaRPr>
          </a:p>
        </p:txBody>
      </p:sp>
      <p:sp>
        <p:nvSpPr>
          <p:cNvPr id="77" name="CustomShape 25"/>
          <p:cNvSpPr/>
          <p:nvPr/>
        </p:nvSpPr>
        <p:spPr>
          <a:xfrm>
            <a:off x="6094943" y="946153"/>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0.1s</a:t>
            </a:r>
            <a:endParaRPr sz="1400" dirty="0">
              <a:solidFill>
                <a:srgbClr val="412D63"/>
              </a:solidFill>
            </a:endParaRPr>
          </a:p>
        </p:txBody>
      </p:sp>
      <p:sp>
        <p:nvSpPr>
          <p:cNvPr id="79" name="CustomShape 27"/>
          <p:cNvSpPr/>
          <p:nvPr/>
        </p:nvSpPr>
        <p:spPr>
          <a:xfrm>
            <a:off x="6151283" y="1864792"/>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a:solidFill>
                  <a:srgbClr val="412D63"/>
                </a:solidFill>
              </a:rPr>
              <a:t>0.1s</a:t>
            </a:r>
            <a:endParaRPr sz="1400">
              <a:solidFill>
                <a:srgbClr val="412D63"/>
              </a:solidFill>
            </a:endParaRPr>
          </a:p>
        </p:txBody>
      </p:sp>
      <p:sp>
        <p:nvSpPr>
          <p:cNvPr id="80" name="CustomShape 28"/>
          <p:cNvSpPr/>
          <p:nvPr/>
        </p:nvSpPr>
        <p:spPr>
          <a:xfrm>
            <a:off x="2777364" y="1864337"/>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0.4s</a:t>
            </a:r>
            <a:endParaRPr sz="1400" dirty="0">
              <a:solidFill>
                <a:srgbClr val="412D63"/>
              </a:solidFill>
            </a:endParaRPr>
          </a:p>
        </p:txBody>
      </p:sp>
      <p:sp>
        <p:nvSpPr>
          <p:cNvPr id="81" name="CustomShape 29"/>
          <p:cNvSpPr/>
          <p:nvPr/>
        </p:nvSpPr>
        <p:spPr>
          <a:xfrm>
            <a:off x="4750434" y="1736082"/>
            <a:ext cx="512100" cy="262535"/>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0.5s</a:t>
            </a:r>
            <a:endParaRPr sz="1400" dirty="0">
              <a:solidFill>
                <a:srgbClr val="412D63"/>
              </a:solidFill>
            </a:endParaRPr>
          </a:p>
        </p:txBody>
      </p:sp>
      <p:sp>
        <p:nvSpPr>
          <p:cNvPr id="82" name="CustomShape 30"/>
          <p:cNvSpPr/>
          <p:nvPr/>
        </p:nvSpPr>
        <p:spPr>
          <a:xfrm>
            <a:off x="1564378" y="946153"/>
            <a:ext cx="511200" cy="262800"/>
          </a:xfrm>
          <a:prstGeom prst="rect">
            <a:avLst/>
          </a:prstGeom>
          <a:ln/>
        </p:spPr>
        <p:style>
          <a:lnRef idx="1">
            <a:schemeClr val="accent6"/>
          </a:lnRef>
          <a:fillRef idx="2">
            <a:schemeClr val="accent6"/>
          </a:fillRef>
          <a:effectRef idx="1">
            <a:schemeClr val="accent6"/>
          </a:effectRef>
          <a:fontRef idx="minor">
            <a:schemeClr val="dk1"/>
          </a:fontRef>
        </p:style>
        <p:txBody>
          <a:bodyPr wrap="none" lIns="90000" tIns="45000" rIns="90000" bIns="45000" anchor="ctr"/>
          <a:lstStyle/>
          <a:p>
            <a:pPr>
              <a:lnSpc>
                <a:spcPct val="100000"/>
              </a:lnSpc>
            </a:pPr>
            <a:r>
              <a:rPr lang="en-US" sz="1400" dirty="0">
                <a:solidFill>
                  <a:srgbClr val="412D63"/>
                </a:solidFill>
              </a:rPr>
              <a:t>0.3s</a:t>
            </a:r>
            <a:endParaRPr sz="1400" dirty="0">
              <a:solidFill>
                <a:srgbClr val="412D63"/>
              </a:solidFill>
            </a:endParaRPr>
          </a:p>
        </p:txBody>
      </p:sp>
      <p:sp>
        <p:nvSpPr>
          <p:cNvPr id="83" name="CustomShape 31"/>
          <p:cNvSpPr/>
          <p:nvPr/>
        </p:nvSpPr>
        <p:spPr>
          <a:xfrm>
            <a:off x="8374258" y="988326"/>
            <a:ext cx="592878" cy="262800"/>
          </a:xfrm>
          <a:prstGeom prst="rect">
            <a:avLst/>
          </a:prstGeom>
          <a:ln/>
        </p:spPr>
        <p:style>
          <a:lnRef idx="1">
            <a:schemeClr val="accent3"/>
          </a:lnRef>
          <a:fillRef idx="2">
            <a:schemeClr val="accent3"/>
          </a:fillRef>
          <a:effectRef idx="1">
            <a:schemeClr val="accent3"/>
          </a:effectRef>
          <a:fontRef idx="minor">
            <a:schemeClr val="dk1"/>
          </a:fontRef>
        </p:style>
        <p:txBody>
          <a:bodyPr wrap="none" lIns="90000" tIns="45000" rIns="90000" bIns="45000" anchor="ctr"/>
          <a:lstStyle/>
          <a:p>
            <a:pPr>
              <a:lnSpc>
                <a:spcPct val="100000"/>
              </a:lnSpc>
            </a:pPr>
            <a:r>
              <a:rPr lang="en-US" dirty="0" smtClean="0">
                <a:solidFill>
                  <a:schemeClr val="tx1"/>
                </a:solidFill>
              </a:rPr>
              <a:t>5</a:t>
            </a:r>
            <a:r>
              <a:rPr lang="en-US" sz="1600" dirty="0" smtClean="0">
                <a:solidFill>
                  <a:schemeClr val="tx1"/>
                </a:solidFill>
              </a:rPr>
              <a:t>.4s</a:t>
            </a:r>
            <a:endParaRPr dirty="0">
              <a:solidFill>
                <a:schemeClr val="tx1"/>
              </a:solidFill>
            </a:endParaRPr>
          </a:p>
        </p:txBody>
      </p:sp>
      <p:sp>
        <p:nvSpPr>
          <p:cNvPr id="84" name="CustomShape 32"/>
          <p:cNvSpPr/>
          <p:nvPr/>
        </p:nvSpPr>
        <p:spPr>
          <a:xfrm>
            <a:off x="1567211" y="1959022"/>
            <a:ext cx="511200" cy="262800"/>
          </a:xfrm>
          <a:prstGeom prst="rect">
            <a:avLst/>
          </a:prstGeom>
          <a:ln/>
        </p:spPr>
        <p:style>
          <a:lnRef idx="1">
            <a:schemeClr val="accent3"/>
          </a:lnRef>
          <a:fillRef idx="2">
            <a:schemeClr val="accent3"/>
          </a:fillRef>
          <a:effectRef idx="1">
            <a:schemeClr val="accent3"/>
          </a:effectRef>
          <a:fontRef idx="minor">
            <a:schemeClr val="dk1"/>
          </a:fontRef>
        </p:style>
        <p:txBody>
          <a:bodyPr wrap="none" lIns="90000" tIns="45000" rIns="90000" bIns="45000" anchor="ctr"/>
          <a:lstStyle/>
          <a:p>
            <a:pPr>
              <a:lnSpc>
                <a:spcPct val="100000"/>
              </a:lnSpc>
            </a:pPr>
            <a:r>
              <a:rPr lang="en-US" sz="1400" dirty="0" smtClean="0">
                <a:solidFill>
                  <a:schemeClr val="tx1"/>
                </a:solidFill>
              </a:rPr>
              <a:t>7.3s</a:t>
            </a:r>
            <a:endParaRPr sz="1400" dirty="0">
              <a:solidFill>
                <a:schemeClr val="tx1"/>
              </a:solidFill>
            </a:endParaRPr>
          </a:p>
        </p:txBody>
      </p:sp>
      <p:sp>
        <p:nvSpPr>
          <p:cNvPr id="88" name="CustomShape 35"/>
          <p:cNvSpPr/>
          <p:nvPr/>
        </p:nvSpPr>
        <p:spPr>
          <a:xfrm>
            <a:off x="7812360" y="4404152"/>
            <a:ext cx="1343880" cy="249480"/>
          </a:xfrm>
          <a:prstGeom prst="rect">
            <a:avLst/>
          </a:prstGeom>
          <a:noFill/>
          <a:ln>
            <a:noFill/>
          </a:ln>
        </p:spPr>
        <p:txBody>
          <a:bodyPr wrap="none" lIns="45000" tIns="90000" rIns="45000" bIns="90000"/>
          <a:lstStyle/>
          <a:p>
            <a:pPr>
              <a:lnSpc>
                <a:spcPct val="100000"/>
              </a:lnSpc>
            </a:pPr>
            <a:r>
              <a:rPr lang="en-US" sz="900" dirty="0"/>
              <a:t>(fictional timings)</a:t>
            </a:r>
            <a:endParaRPr sz="900" dirty="0"/>
          </a:p>
        </p:txBody>
      </p:sp>
      <p:sp>
        <p:nvSpPr>
          <p:cNvPr id="41" name="Title 5"/>
          <p:cNvSpPr>
            <a:spLocks noGrp="1"/>
          </p:cNvSpPr>
          <p:nvPr>
            <p:ph type="title"/>
          </p:nvPr>
        </p:nvSpPr>
        <p:spPr>
          <a:xfrm>
            <a:off x="431799" y="171585"/>
            <a:ext cx="8280401" cy="527957"/>
          </a:xfrm>
        </p:spPr>
        <p:txBody>
          <a:bodyPr/>
          <a:lstStyle/>
          <a:p>
            <a:r>
              <a:rPr lang="de-DE" dirty="0" smtClean="0"/>
              <a:t>Vereinfachtes APM Szenario</a:t>
            </a:r>
            <a:endParaRPr lang="de-DE" dirty="0"/>
          </a:p>
        </p:txBody>
      </p:sp>
      <p:sp>
        <p:nvSpPr>
          <p:cNvPr id="93" name="Freeform 180"/>
          <p:cNvSpPr>
            <a:spLocks noChangeAspect="1"/>
          </p:cNvSpPr>
          <p:nvPr/>
        </p:nvSpPr>
        <p:spPr bwMode="gray">
          <a:xfrm>
            <a:off x="3635896" y="1273445"/>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4" name="Freeform 180"/>
          <p:cNvSpPr>
            <a:spLocks noChangeAspect="1"/>
          </p:cNvSpPr>
          <p:nvPr/>
        </p:nvSpPr>
        <p:spPr bwMode="gray">
          <a:xfrm>
            <a:off x="6810750" y="1271225"/>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5" name="Freeform 180"/>
          <p:cNvSpPr>
            <a:spLocks noChangeAspect="1"/>
          </p:cNvSpPr>
          <p:nvPr/>
        </p:nvSpPr>
        <p:spPr bwMode="gray">
          <a:xfrm rot="10800000">
            <a:off x="5748193" y="1608677"/>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6" name="Freeform 180"/>
          <p:cNvSpPr>
            <a:spLocks noChangeAspect="1"/>
          </p:cNvSpPr>
          <p:nvPr/>
        </p:nvSpPr>
        <p:spPr bwMode="gray">
          <a:xfrm rot="10800000">
            <a:off x="2283554" y="1608677"/>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74" name="CustomShape 22"/>
          <p:cNvSpPr/>
          <p:nvPr/>
        </p:nvSpPr>
        <p:spPr>
          <a:xfrm>
            <a:off x="3347864" y="4029445"/>
            <a:ext cx="2232247" cy="569434"/>
          </a:xfrm>
          <a:prstGeom prst="wedgeRoundRectCallout">
            <a:avLst>
              <a:gd name="adj1" fmla="val -11835"/>
              <a:gd name="adj2" fmla="val -76790"/>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ctr"/>
          <a:lstStyle/>
          <a:p>
            <a:pPr algn="ctr">
              <a:lnSpc>
                <a:spcPct val="100000"/>
              </a:lnSpc>
            </a:pPr>
            <a:r>
              <a:rPr lang="en-US" sz="1400" dirty="0" err="1" smtClean="0">
                <a:solidFill>
                  <a:srgbClr val="412D63"/>
                </a:solidFill>
                <a:latin typeface="+mj-lt"/>
              </a:rPr>
              <a:t>Datenerfassung</a:t>
            </a:r>
            <a:endParaRPr dirty="0">
              <a:solidFill>
                <a:srgbClr val="412D63"/>
              </a:solidFill>
              <a:latin typeface="+mj-lt"/>
            </a:endParaRPr>
          </a:p>
        </p:txBody>
      </p:sp>
      <p:pic>
        <p:nvPicPr>
          <p:cNvPr id="57" name="Picture 56"/>
          <p:cNvPicPr/>
          <p:nvPr/>
        </p:nvPicPr>
        <p:blipFill rotWithShape="1">
          <a:blip r:embed="rId7"/>
          <a:srcRect l="718" t="11402" r="1711" b="1314"/>
          <a:stretch/>
        </p:blipFill>
        <p:spPr>
          <a:xfrm>
            <a:off x="6398471" y="3147094"/>
            <a:ext cx="2421224" cy="1477715"/>
          </a:xfrm>
          <a:prstGeom prst="rect">
            <a:avLst/>
          </a:prstGeom>
          <a:ln>
            <a:solidFill>
              <a:schemeClr val="bg1"/>
            </a:solidFill>
          </a:ln>
        </p:spPr>
      </p:pic>
      <p:sp>
        <p:nvSpPr>
          <p:cNvPr id="87" name="CustomShape 34"/>
          <p:cNvSpPr/>
          <p:nvPr/>
        </p:nvSpPr>
        <p:spPr>
          <a:xfrm>
            <a:off x="5654535" y="1273446"/>
            <a:ext cx="2949913" cy="1633462"/>
          </a:xfrm>
          <a:prstGeom prst="wedgeRoundRectCallout">
            <a:avLst>
              <a:gd name="adj1" fmla="val -4107"/>
              <a:gd name="adj2" fmla="val 72702"/>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gn="ctr">
              <a:lnSpc>
                <a:spcPct val="100000"/>
              </a:lnSpc>
            </a:pPr>
            <a:r>
              <a:rPr lang="en-US" sz="1400" dirty="0" smtClean="0">
                <a:solidFill>
                  <a:srgbClr val="412D63"/>
                </a:solidFill>
                <a:latin typeface="+mj-lt"/>
              </a:rPr>
              <a:t>Monitoring </a:t>
            </a:r>
            <a:r>
              <a:rPr lang="en-US" sz="1400" dirty="0" err="1" smtClean="0">
                <a:solidFill>
                  <a:srgbClr val="412D63"/>
                </a:solidFill>
                <a:latin typeface="+mj-lt"/>
              </a:rPr>
              <a:t>im</a:t>
            </a:r>
            <a:r>
              <a:rPr lang="en-US" sz="1400" dirty="0" smtClean="0">
                <a:solidFill>
                  <a:srgbClr val="412D63"/>
                </a:solidFill>
                <a:latin typeface="+mj-lt"/>
              </a:rPr>
              <a:t> </a:t>
            </a:r>
            <a:r>
              <a:rPr lang="en-US" sz="1400" dirty="0" err="1" smtClean="0">
                <a:solidFill>
                  <a:srgbClr val="412D63"/>
                </a:solidFill>
                <a:latin typeface="+mj-lt"/>
              </a:rPr>
              <a:t>Betrieb</a:t>
            </a:r>
            <a:endParaRPr lang="en-US" sz="1400" dirty="0" smtClean="0">
              <a:solidFill>
                <a:srgbClr val="412D63"/>
              </a:solidFill>
              <a:latin typeface="+mj-lt"/>
            </a:endParaRPr>
          </a:p>
          <a:p>
            <a:pPr algn="ctr">
              <a:lnSpc>
                <a:spcPct val="100000"/>
              </a:lnSpc>
            </a:pPr>
            <a:endParaRPr lang="en-US" sz="8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Business-Kontext</a:t>
            </a:r>
          </a:p>
          <a:p>
            <a:pPr marL="285750" indent="-285750">
              <a:lnSpc>
                <a:spcPct val="100000"/>
              </a:lnSpc>
              <a:buFont typeface="Arial" panose="020B0604020202020204" pitchFamily="34" charset="0"/>
              <a:buChar char="•"/>
            </a:pPr>
            <a:r>
              <a:rPr lang="de-DE" sz="1400" dirty="0" smtClean="0">
                <a:solidFill>
                  <a:srgbClr val="412D63"/>
                </a:solidFill>
              </a:rPr>
              <a:t>Dashboards</a:t>
            </a:r>
          </a:p>
          <a:p>
            <a:pPr marL="285750" indent="-285750">
              <a:lnSpc>
                <a:spcPct val="100000"/>
              </a:lnSpc>
              <a:buFont typeface="Arial" panose="020B0604020202020204" pitchFamily="34" charset="0"/>
              <a:buChar char="•"/>
            </a:pPr>
            <a:r>
              <a:rPr lang="de-DE" sz="1400" dirty="0" smtClean="0">
                <a:solidFill>
                  <a:srgbClr val="412D63"/>
                </a:solidFill>
              </a:rPr>
              <a:t>Erkennung von Anomalien</a:t>
            </a:r>
          </a:p>
          <a:p>
            <a:pPr marL="285750" indent="-285750">
              <a:lnSpc>
                <a:spcPct val="100000"/>
              </a:lnSpc>
              <a:buFont typeface="Arial" panose="020B0604020202020204" pitchFamily="34" charset="0"/>
              <a:buChar char="•"/>
            </a:pPr>
            <a:r>
              <a:rPr lang="de-DE" sz="1400" dirty="0" err="1" smtClean="0">
                <a:solidFill>
                  <a:srgbClr val="412D63"/>
                </a:solidFill>
              </a:rPr>
              <a:t>Alerting</a:t>
            </a:r>
            <a:endParaRPr dirty="0">
              <a:solidFill>
                <a:srgbClr val="412D63"/>
              </a:solidFill>
            </a:endParaRPr>
          </a:p>
        </p:txBody>
      </p:sp>
      <p:pic>
        <p:nvPicPr>
          <p:cNvPr id="55" name="Picture 2" descr="C:\Users\che\Pictures\diagnoseIT\inspectIT-traces-overview.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836" y="3147094"/>
            <a:ext cx="2124932" cy="1451785"/>
          </a:xfrm>
          <a:prstGeom prst="rect">
            <a:avLst/>
          </a:prstGeom>
          <a:noFill/>
          <a:extLst>
            <a:ext uri="{909E8E84-426E-40DD-AFC4-6F175D3DCCD1}">
              <a14:hiddenFill xmlns:a14="http://schemas.microsoft.com/office/drawing/2010/main">
                <a:solidFill>
                  <a:srgbClr val="FFFFFF"/>
                </a:solidFill>
              </a14:hiddenFill>
            </a:ext>
          </a:extLst>
        </p:spPr>
      </p:pic>
      <p:sp>
        <p:nvSpPr>
          <p:cNvPr id="86" name="CustomShape 34"/>
          <p:cNvSpPr/>
          <p:nvPr/>
        </p:nvSpPr>
        <p:spPr>
          <a:xfrm>
            <a:off x="415390" y="1535849"/>
            <a:ext cx="3567256" cy="1432484"/>
          </a:xfrm>
          <a:prstGeom prst="wedgeRoundRectCallout">
            <a:avLst>
              <a:gd name="adj1" fmla="val -20692"/>
              <a:gd name="adj2" fmla="val 69524"/>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gn="ctr">
              <a:lnSpc>
                <a:spcPct val="100000"/>
              </a:lnSpc>
            </a:pPr>
            <a:r>
              <a:rPr lang="en-US" sz="1400" dirty="0" err="1" smtClean="0">
                <a:solidFill>
                  <a:srgbClr val="412D63"/>
                </a:solidFill>
                <a:latin typeface="+mj-lt"/>
              </a:rPr>
              <a:t>Datenanalyse</a:t>
            </a:r>
            <a:r>
              <a:rPr lang="en-US" sz="1400" dirty="0" smtClean="0">
                <a:solidFill>
                  <a:srgbClr val="412D63"/>
                </a:solidFill>
                <a:latin typeface="+mj-lt"/>
              </a:rPr>
              <a:t> &amp; </a:t>
            </a:r>
            <a:r>
              <a:rPr lang="en-US" sz="1400" dirty="0" err="1" smtClean="0">
                <a:solidFill>
                  <a:srgbClr val="412D63"/>
                </a:solidFill>
                <a:latin typeface="+mj-lt"/>
              </a:rPr>
              <a:t>Problemdiagnose</a:t>
            </a:r>
            <a:endParaRPr lang="en-US" sz="1400" dirty="0" smtClean="0">
              <a:solidFill>
                <a:srgbClr val="412D63"/>
              </a:solidFill>
              <a:latin typeface="+mj-lt"/>
            </a:endParaRPr>
          </a:p>
          <a:p>
            <a:pPr>
              <a:lnSpc>
                <a:spcPct val="100000"/>
              </a:lnSpc>
            </a:pPr>
            <a:endParaRPr lang="en-US" sz="800" dirty="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Transaktionale Sicht</a:t>
            </a:r>
          </a:p>
          <a:p>
            <a:pPr marL="285750" indent="-285750">
              <a:lnSpc>
                <a:spcPct val="100000"/>
              </a:lnSpc>
              <a:buFont typeface="Arial" panose="020B0604020202020204" pitchFamily="34" charset="0"/>
              <a:buChar char="•"/>
            </a:pPr>
            <a:r>
              <a:rPr lang="de-DE" sz="1400" dirty="0" err="1" smtClean="0">
                <a:solidFill>
                  <a:srgbClr val="412D63"/>
                </a:solidFill>
              </a:rPr>
              <a:t>Deep-Dive</a:t>
            </a:r>
            <a:r>
              <a:rPr lang="de-DE" sz="1400" dirty="0" smtClean="0">
                <a:solidFill>
                  <a:srgbClr val="412D63"/>
                </a:solidFill>
              </a:rPr>
              <a:t> Möglichkeiten</a:t>
            </a:r>
          </a:p>
          <a:p>
            <a:pPr marL="285750" indent="-285750">
              <a:lnSpc>
                <a:spcPct val="100000"/>
              </a:lnSpc>
              <a:buFont typeface="Arial" panose="020B0604020202020204" pitchFamily="34" charset="0"/>
              <a:buChar char="•"/>
            </a:pPr>
            <a:r>
              <a:rPr lang="de-DE" sz="1400" dirty="0" smtClean="0">
                <a:solidFill>
                  <a:srgbClr val="412D63"/>
                </a:solidFill>
              </a:rPr>
              <a:t>Offline-Analyse</a:t>
            </a:r>
            <a:endParaRPr sz="1400" dirty="0">
              <a:solidFill>
                <a:srgbClr val="412D63"/>
              </a:solidFill>
            </a:endParaRPr>
          </a:p>
        </p:txBody>
      </p:sp>
      <p:grpSp>
        <p:nvGrpSpPr>
          <p:cNvPr id="11" name="Group 10"/>
          <p:cNvGrpSpPr/>
          <p:nvPr/>
        </p:nvGrpSpPr>
        <p:grpSpPr>
          <a:xfrm>
            <a:off x="4032225" y="3127740"/>
            <a:ext cx="780939" cy="879388"/>
            <a:chOff x="4032225" y="3127740"/>
            <a:chExt cx="780939" cy="879388"/>
          </a:xfrm>
        </p:grpSpPr>
        <p:pic>
          <p:nvPicPr>
            <p:cNvPr id="42" name="Picture 6"/>
            <p:cNvPicPr/>
            <p:nvPr/>
          </p:nvPicPr>
          <p:blipFill>
            <a:blip r:embed="rId5"/>
            <a:stretch>
              <a:fillRect/>
            </a:stretch>
          </p:blipFill>
          <p:spPr>
            <a:xfrm>
              <a:off x="4032225" y="3127740"/>
              <a:ext cx="780939" cy="879388"/>
            </a:xfrm>
            <a:prstGeom prst="rect">
              <a:avLst/>
            </a:prstGeom>
            <a:ln>
              <a:noFill/>
            </a:ln>
          </p:spPr>
        </p:pic>
        <p:pic>
          <p:nvPicPr>
            <p:cNvPr id="43" name="Picture 8"/>
            <p:cNvPicPr/>
            <p:nvPr/>
          </p:nvPicPr>
          <p:blipFill>
            <a:blip r:embed="rId6"/>
            <a:stretch>
              <a:fillRect/>
            </a:stretch>
          </p:blipFill>
          <p:spPr>
            <a:xfrm>
              <a:off x="4299137" y="3478464"/>
              <a:ext cx="514027" cy="433264"/>
            </a:xfrm>
            <a:prstGeom prst="rect">
              <a:avLst/>
            </a:prstGeom>
            <a:ln>
              <a:noFill/>
            </a:ln>
          </p:spPr>
        </p:pic>
      </p:grpSp>
      <p:sp>
        <p:nvSpPr>
          <p:cNvPr id="89" name="Freeform 180"/>
          <p:cNvSpPr>
            <a:spLocks noChangeAspect="1"/>
          </p:cNvSpPr>
          <p:nvPr/>
        </p:nvSpPr>
        <p:spPr bwMode="gray">
          <a:xfrm>
            <a:off x="5748193" y="3785443"/>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90" name="Freeform 180"/>
          <p:cNvSpPr>
            <a:spLocks noChangeAspect="1"/>
          </p:cNvSpPr>
          <p:nvPr/>
        </p:nvSpPr>
        <p:spPr bwMode="gray">
          <a:xfrm rot="10800000">
            <a:off x="2941454" y="3785442"/>
            <a:ext cx="346750" cy="221685"/>
          </a:xfrm>
          <a:custGeom>
            <a:avLst/>
            <a:gdLst>
              <a:gd name="T0" fmla="*/ 768 w 1796"/>
              <a:gd name="T1" fmla="*/ 0 h 1148"/>
              <a:gd name="T2" fmla="*/ 1216 w 1796"/>
              <a:gd name="T3" fmla="*/ 0 h 1148"/>
              <a:gd name="T4" fmla="*/ 1268 w 1796"/>
              <a:gd name="T5" fmla="*/ 24 h 1148"/>
              <a:gd name="T6" fmla="*/ 1784 w 1796"/>
              <a:gd name="T7" fmla="*/ 540 h 1148"/>
              <a:gd name="T8" fmla="*/ 1784 w 1796"/>
              <a:gd name="T9" fmla="*/ 608 h 1148"/>
              <a:gd name="T10" fmla="*/ 1268 w 1796"/>
              <a:gd name="T11" fmla="*/ 1124 h 1148"/>
              <a:gd name="T12" fmla="*/ 1212 w 1796"/>
              <a:gd name="T13" fmla="*/ 1148 h 1148"/>
              <a:gd name="T14" fmla="*/ 768 w 1796"/>
              <a:gd name="T15" fmla="*/ 1148 h 1148"/>
              <a:gd name="T16" fmla="*/ 752 w 1796"/>
              <a:gd name="T17" fmla="*/ 1100 h 1148"/>
              <a:gd name="T18" fmla="*/ 1084 w 1796"/>
              <a:gd name="T19" fmla="*/ 768 h 1148"/>
              <a:gd name="T20" fmla="*/ 1084 w 1796"/>
              <a:gd name="T21" fmla="*/ 764 h 1148"/>
              <a:gd name="T22" fmla="*/ 48 w 1796"/>
              <a:gd name="T23" fmla="*/ 764 h 1148"/>
              <a:gd name="T24" fmla="*/ 0 w 1796"/>
              <a:gd name="T25" fmla="*/ 716 h 1148"/>
              <a:gd name="T26" fmla="*/ 0 w 1796"/>
              <a:gd name="T27" fmla="*/ 432 h 1148"/>
              <a:gd name="T28" fmla="*/ 48 w 1796"/>
              <a:gd name="T29" fmla="*/ 384 h 1148"/>
              <a:gd name="T30" fmla="*/ 1080 w 1796"/>
              <a:gd name="T31" fmla="*/ 384 h 1148"/>
              <a:gd name="T32" fmla="*/ 924 w 1796"/>
              <a:gd name="T33" fmla="*/ 216 h 1148"/>
              <a:gd name="T34" fmla="*/ 756 w 1796"/>
              <a:gd name="T35" fmla="*/ 52 h 1148"/>
              <a:gd name="T36" fmla="*/ 756 w 1796"/>
              <a:gd name="T37" fmla="*/ 4 h 1148"/>
              <a:gd name="T38" fmla="*/ 768 w 1796"/>
              <a:gd name="T39" fmla="*/ 0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6" h="1148">
                <a:moveTo>
                  <a:pt x="768" y="0"/>
                </a:moveTo>
                <a:cubicBezTo>
                  <a:pt x="917" y="0"/>
                  <a:pt x="1067" y="0"/>
                  <a:pt x="1216" y="0"/>
                </a:cubicBezTo>
                <a:cubicBezTo>
                  <a:pt x="1235" y="6"/>
                  <a:pt x="1255" y="12"/>
                  <a:pt x="1268" y="24"/>
                </a:cubicBezTo>
                <a:cubicBezTo>
                  <a:pt x="1438" y="198"/>
                  <a:pt x="1610" y="370"/>
                  <a:pt x="1784" y="540"/>
                </a:cubicBezTo>
                <a:cubicBezTo>
                  <a:pt x="1796" y="553"/>
                  <a:pt x="1796" y="595"/>
                  <a:pt x="1784" y="608"/>
                </a:cubicBezTo>
                <a:cubicBezTo>
                  <a:pt x="1610" y="778"/>
                  <a:pt x="1438" y="950"/>
                  <a:pt x="1268" y="1124"/>
                </a:cubicBezTo>
                <a:cubicBezTo>
                  <a:pt x="1253" y="1136"/>
                  <a:pt x="1234" y="1144"/>
                  <a:pt x="1212" y="1148"/>
                </a:cubicBezTo>
                <a:cubicBezTo>
                  <a:pt x="1064" y="1148"/>
                  <a:pt x="916" y="1148"/>
                  <a:pt x="768" y="1148"/>
                </a:cubicBezTo>
                <a:cubicBezTo>
                  <a:pt x="753" y="1142"/>
                  <a:pt x="742" y="1120"/>
                  <a:pt x="752" y="1100"/>
                </a:cubicBezTo>
                <a:cubicBezTo>
                  <a:pt x="864" y="991"/>
                  <a:pt x="975" y="880"/>
                  <a:pt x="1084" y="768"/>
                </a:cubicBezTo>
                <a:cubicBezTo>
                  <a:pt x="1084" y="767"/>
                  <a:pt x="1084" y="765"/>
                  <a:pt x="1084" y="764"/>
                </a:cubicBezTo>
                <a:cubicBezTo>
                  <a:pt x="739" y="764"/>
                  <a:pt x="393" y="764"/>
                  <a:pt x="48" y="764"/>
                </a:cubicBezTo>
                <a:cubicBezTo>
                  <a:pt x="24" y="756"/>
                  <a:pt x="6" y="742"/>
                  <a:pt x="0" y="716"/>
                </a:cubicBezTo>
                <a:cubicBezTo>
                  <a:pt x="0" y="621"/>
                  <a:pt x="0" y="527"/>
                  <a:pt x="0" y="432"/>
                </a:cubicBezTo>
                <a:cubicBezTo>
                  <a:pt x="6" y="406"/>
                  <a:pt x="22" y="390"/>
                  <a:pt x="48" y="384"/>
                </a:cubicBezTo>
                <a:cubicBezTo>
                  <a:pt x="392" y="384"/>
                  <a:pt x="736" y="384"/>
                  <a:pt x="1080" y="384"/>
                </a:cubicBezTo>
                <a:cubicBezTo>
                  <a:pt x="1038" y="326"/>
                  <a:pt x="979" y="271"/>
                  <a:pt x="924" y="216"/>
                </a:cubicBezTo>
                <a:cubicBezTo>
                  <a:pt x="868" y="160"/>
                  <a:pt x="811" y="105"/>
                  <a:pt x="756" y="52"/>
                </a:cubicBezTo>
                <a:cubicBezTo>
                  <a:pt x="745" y="40"/>
                  <a:pt x="747" y="17"/>
                  <a:pt x="756" y="4"/>
                </a:cubicBezTo>
                <a:cubicBezTo>
                  <a:pt x="762" y="5"/>
                  <a:pt x="763" y="0"/>
                  <a:pt x="768" y="0"/>
                </a:cubicBezTo>
                <a:close/>
              </a:path>
            </a:pathLst>
          </a:custGeom>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de-DE"/>
          </a:p>
        </p:txBody>
      </p:sp>
      <p:sp>
        <p:nvSpPr>
          <p:cNvPr id="3" name="Date Placeholder 2"/>
          <p:cNvSpPr>
            <a:spLocks noGrp="1"/>
          </p:cNvSpPr>
          <p:nvPr>
            <p:ph type="dt" sz="half" idx="15"/>
          </p:nvPr>
        </p:nvSpPr>
        <p:spPr/>
        <p:txBody>
          <a:bodyPr/>
          <a:lstStyle/>
          <a:p>
            <a:fld id="{C726BCC9-D017-4C7C-B362-8038947785AC}" type="datetime1">
              <a:rPr lang="de-DE" smtClean="0"/>
              <a:t>28.04.2017</a:t>
            </a:fld>
            <a:endParaRPr lang="de-DE" dirty="0"/>
          </a:p>
        </p:txBody>
      </p:sp>
      <p:sp>
        <p:nvSpPr>
          <p:cNvPr id="4" name="Footer Placeholder 3"/>
          <p:cNvSpPr>
            <a:spLocks noGrp="1"/>
          </p:cNvSpPr>
          <p:nvPr>
            <p:ph type="ftr" sz="quarter" idx="16"/>
          </p:nvPr>
        </p:nvSpPr>
        <p:spPr/>
        <p:txBody>
          <a:bodyPr/>
          <a:lstStyle/>
          <a:p>
            <a:r>
              <a:rPr lang="de-DE" smtClean="0"/>
              <a:t>inspectIT - Die offene Alternative für APM</a:t>
            </a:r>
            <a:endParaRPr lang="de-DE" dirty="0"/>
          </a:p>
        </p:txBody>
      </p:sp>
      <p:sp>
        <p:nvSpPr>
          <p:cNvPr id="5" name="Slide Number Placeholder 4"/>
          <p:cNvSpPr>
            <a:spLocks noGrp="1"/>
          </p:cNvSpPr>
          <p:nvPr>
            <p:ph type="sldNum" sz="quarter" idx="17"/>
          </p:nvPr>
        </p:nvSpPr>
        <p:spPr/>
        <p:txBody>
          <a:bodyPr/>
          <a:lstStyle/>
          <a:p>
            <a:fld id="{7F1AF4CC-B4F1-45E7-8781-FCA25AF1F4E6}" type="slidenum">
              <a:rPr lang="de-DE" smtClean="0"/>
              <a:pPr/>
              <a:t>11</a:t>
            </a:fld>
            <a:endParaRPr lang="de-DE" dirty="0"/>
          </a:p>
        </p:txBody>
      </p:sp>
      <p:sp>
        <p:nvSpPr>
          <p:cNvPr id="78" name="CustomShape 26"/>
          <p:cNvSpPr/>
          <p:nvPr/>
        </p:nvSpPr>
        <p:spPr>
          <a:xfrm>
            <a:off x="8374258" y="988326"/>
            <a:ext cx="590230" cy="262800"/>
          </a:xfrm>
          <a:prstGeom prst="rect">
            <a:avLst/>
          </a:prstGeom>
          <a:solidFill>
            <a:srgbClr val="4F81BD"/>
          </a:solidFill>
          <a:ln>
            <a:solidFill>
              <a:srgbClr val="4F81BD"/>
            </a:solidFill>
          </a:ln>
        </p:spPr>
        <p:txBody>
          <a:bodyPr wrap="none" lIns="90000" tIns="45000" rIns="90000" bIns="45000" anchor="ctr"/>
          <a:lstStyle/>
          <a:p>
            <a:pPr>
              <a:lnSpc>
                <a:spcPct val="100000"/>
              </a:lnSpc>
            </a:pPr>
            <a:r>
              <a:rPr lang="en-US" dirty="0" smtClean="0">
                <a:solidFill>
                  <a:srgbClr val="FFFFFF"/>
                </a:solidFill>
              </a:rPr>
              <a:t>5.4</a:t>
            </a:r>
            <a:r>
              <a:rPr lang="en-US" sz="1600" dirty="0" smtClean="0">
                <a:solidFill>
                  <a:srgbClr val="FFFFFF"/>
                </a:solidFill>
              </a:rPr>
              <a:t>s</a:t>
            </a:r>
            <a:endParaRPr dirty="0"/>
          </a:p>
        </p:txBody>
      </p:sp>
    </p:spTree>
    <p:extLst>
      <p:ext uri="{BB962C8B-B14F-4D97-AF65-F5344CB8AC3E}">
        <p14:creationId xmlns:p14="http://schemas.microsoft.com/office/powerpoint/2010/main" val="43947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 grpId="0" animBg="1"/>
      <p:bldP spid="94" grpId="0" animBg="1"/>
      <p:bldP spid="95" grpId="0" animBg="1"/>
      <p:bldP spid="96" grpId="0" animBg="1"/>
      <p:bldP spid="74" grpId="0" animBg="1"/>
      <p:bldP spid="87" grpId="0" animBg="1"/>
      <p:bldP spid="86" grpId="0" animBg="1"/>
      <p:bldP spid="89" grpId="0" animBg="1"/>
      <p:bldP spid="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B50B7E47-6568-4612-9B14-9CA4A58F659B}"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12</a:t>
            </a:fld>
            <a:endParaRPr lang="de-DE" dirty="0"/>
          </a:p>
        </p:txBody>
      </p:sp>
      <p:sp>
        <p:nvSpPr>
          <p:cNvPr id="6" name="Title 5"/>
          <p:cNvSpPr>
            <a:spLocks noGrp="1"/>
          </p:cNvSpPr>
          <p:nvPr>
            <p:ph type="title"/>
          </p:nvPr>
        </p:nvSpPr>
        <p:spPr/>
        <p:txBody>
          <a:bodyPr/>
          <a:lstStyle/>
          <a:p>
            <a:r>
              <a:rPr lang="de-DE" sz="1800" dirty="0" smtClean="0"/>
              <a:t>Das </a:t>
            </a:r>
            <a:r>
              <a:rPr lang="de-DE" sz="1800" dirty="0" err="1" smtClean="0"/>
              <a:t>inspectIT</a:t>
            </a:r>
            <a:r>
              <a:rPr lang="de-DE" sz="1800" dirty="0" smtClean="0"/>
              <a:t> Ökosystem</a:t>
            </a:r>
            <a:endParaRPr lang="de-DE" sz="1800" dirty="0"/>
          </a:p>
        </p:txBody>
      </p:sp>
      <p:grpSp>
        <p:nvGrpSpPr>
          <p:cNvPr id="18" name="Group 17"/>
          <p:cNvGrpSpPr/>
          <p:nvPr/>
        </p:nvGrpSpPr>
        <p:grpSpPr>
          <a:xfrm>
            <a:off x="1153716" y="869856"/>
            <a:ext cx="6927626" cy="3813140"/>
            <a:chOff x="1153716" y="869856"/>
            <a:chExt cx="6927626" cy="3813140"/>
          </a:xfrm>
        </p:grpSpPr>
        <p:pic>
          <p:nvPicPr>
            <p:cNvPr id="2050" name="Picture 2" descr="https://inspectit-performance.atlassian.net/wiki/download/attachments/62652466/inspectIT%20Analysis%20and%20diagnosis.png?version=7&amp;modificationDate=1473258612682&amp;api=v2"/>
            <p:cNvPicPr>
              <a:picLocks noChangeAspect="1" noChangeArrowheads="1"/>
            </p:cNvPicPr>
            <p:nvPr/>
          </p:nvPicPr>
          <p:blipFill rotWithShape="1">
            <a:blip r:embed="rId3">
              <a:extLst>
                <a:ext uri="{28A0092B-C50C-407E-A947-70E740481C1C}">
                  <a14:useLocalDpi xmlns:a14="http://schemas.microsoft.com/office/drawing/2010/main" val="0"/>
                </a:ext>
              </a:extLst>
            </a:blip>
            <a:srcRect l="1843" t="13164" r="1804" b="2684"/>
            <a:stretch/>
          </p:blipFill>
          <p:spPr bwMode="auto">
            <a:xfrm>
              <a:off x="1455308" y="869856"/>
              <a:ext cx="6429060" cy="38131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1153716" y="869856"/>
              <a:ext cx="2232248" cy="98181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1" name="Rectangle 10"/>
            <p:cNvSpPr/>
            <p:nvPr/>
          </p:nvSpPr>
          <p:spPr bwMode="gray">
            <a:xfrm>
              <a:off x="5849094" y="869856"/>
              <a:ext cx="2232248" cy="98181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sp>
        <p:nvSpPr>
          <p:cNvPr id="10" name="Rectangle 9"/>
          <p:cNvSpPr/>
          <p:nvPr/>
        </p:nvSpPr>
        <p:spPr bwMode="gray">
          <a:xfrm>
            <a:off x="3081412" y="3291829"/>
            <a:ext cx="3137470" cy="41889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1" name="Rectangle 20"/>
          <p:cNvSpPr/>
          <p:nvPr/>
        </p:nvSpPr>
        <p:spPr bwMode="gray">
          <a:xfrm>
            <a:off x="2915816" y="3651870"/>
            <a:ext cx="3384376" cy="1031126"/>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smtClean="0">
                <a:solidFill>
                  <a:schemeClr val="accent1"/>
                </a:solidFill>
                <a:latin typeface="+mj-lt"/>
              </a:rPr>
              <a:t>Daten Quellen</a:t>
            </a:r>
            <a:endParaRPr lang="en-US" sz="1600" baseline="-25000" dirty="0" err="1" smtClean="0">
              <a:solidFill>
                <a:schemeClr val="accent1"/>
              </a:solidFill>
              <a:latin typeface="+mj-lt"/>
            </a:endParaRPr>
          </a:p>
        </p:txBody>
      </p:sp>
      <p:sp>
        <p:nvSpPr>
          <p:cNvPr id="25" name="Rectangle 24"/>
          <p:cNvSpPr/>
          <p:nvPr/>
        </p:nvSpPr>
        <p:spPr bwMode="gray">
          <a:xfrm>
            <a:off x="1469278" y="1923678"/>
            <a:ext cx="1550276" cy="144016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6" name="Rectangle 25"/>
          <p:cNvSpPr/>
          <p:nvPr/>
        </p:nvSpPr>
        <p:spPr bwMode="gray">
          <a:xfrm>
            <a:off x="6225644" y="1923678"/>
            <a:ext cx="1550276" cy="144016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8" name="Rectangle 27"/>
          <p:cNvSpPr/>
          <p:nvPr/>
        </p:nvSpPr>
        <p:spPr bwMode="gray">
          <a:xfrm>
            <a:off x="6545378" y="3501278"/>
            <a:ext cx="1550276" cy="118171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9" name="Rectangle 28"/>
          <p:cNvSpPr/>
          <p:nvPr/>
        </p:nvSpPr>
        <p:spPr bwMode="gray">
          <a:xfrm>
            <a:off x="2339752" y="1597546"/>
            <a:ext cx="5741590" cy="3600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9" name="Rectangle 8"/>
          <p:cNvSpPr/>
          <p:nvPr/>
        </p:nvSpPr>
        <p:spPr bwMode="gray">
          <a:xfrm>
            <a:off x="2915816" y="869856"/>
            <a:ext cx="3384376" cy="981814"/>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a:solidFill>
                  <a:schemeClr val="accent1"/>
                </a:solidFill>
                <a:latin typeface="+mj-lt"/>
              </a:rPr>
              <a:t>U</a:t>
            </a:r>
            <a:r>
              <a:rPr lang="de-DE" dirty="0" smtClean="0">
                <a:solidFill>
                  <a:schemeClr val="accent1"/>
                </a:solidFill>
                <a:latin typeface="+mj-lt"/>
              </a:rPr>
              <a:t>ser Interface</a:t>
            </a:r>
            <a:endParaRPr lang="en-US" sz="1600" baseline="-25000" dirty="0" err="1" smtClean="0">
              <a:solidFill>
                <a:schemeClr val="accent1"/>
              </a:solidFill>
              <a:latin typeface="+mj-lt"/>
            </a:endParaRPr>
          </a:p>
        </p:txBody>
      </p:sp>
      <p:sp>
        <p:nvSpPr>
          <p:cNvPr id="20" name="Rectangle 19"/>
          <p:cNvSpPr/>
          <p:nvPr/>
        </p:nvSpPr>
        <p:spPr bwMode="gray">
          <a:xfrm>
            <a:off x="2915816" y="1923678"/>
            <a:ext cx="3384376" cy="1440160"/>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err="1" smtClean="0">
                <a:solidFill>
                  <a:schemeClr val="accent1"/>
                </a:solidFill>
                <a:latin typeface="+mj-lt"/>
              </a:rPr>
              <a:t>inspectIT</a:t>
            </a:r>
            <a:r>
              <a:rPr lang="de-DE" dirty="0" smtClean="0">
                <a:solidFill>
                  <a:schemeClr val="accent1"/>
                </a:solidFill>
                <a:latin typeface="+mj-lt"/>
              </a:rPr>
              <a:t> Server</a:t>
            </a:r>
            <a:endParaRPr lang="en-US" sz="1600" baseline="-25000" dirty="0" err="1" smtClean="0">
              <a:solidFill>
                <a:schemeClr val="accent1"/>
              </a:solidFill>
              <a:latin typeface="+mj-lt"/>
            </a:endParaRPr>
          </a:p>
        </p:txBody>
      </p:sp>
      <p:grpSp>
        <p:nvGrpSpPr>
          <p:cNvPr id="30" name="Group 29"/>
          <p:cNvGrpSpPr/>
          <p:nvPr/>
        </p:nvGrpSpPr>
        <p:grpSpPr>
          <a:xfrm>
            <a:off x="135102" y="1676400"/>
            <a:ext cx="4309500" cy="2972278"/>
            <a:chOff x="135102" y="1676400"/>
            <a:chExt cx="4309500" cy="2972278"/>
          </a:xfrm>
        </p:grpSpPr>
        <p:pic>
          <p:nvPicPr>
            <p:cNvPr id="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102" y="1779662"/>
              <a:ext cx="4309500" cy="286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Freeform 31"/>
            <p:cNvSpPr/>
            <p:nvPr/>
          </p:nvSpPr>
          <p:spPr bwMode="gray">
            <a:xfrm>
              <a:off x="141890" y="1676400"/>
              <a:ext cx="4298731" cy="110359"/>
            </a:xfrm>
            <a:custGeom>
              <a:avLst/>
              <a:gdLst>
                <a:gd name="connsiteX0" fmla="*/ 3247696 w 4298731"/>
                <a:gd name="connsiteY0" fmla="*/ 5255 h 110359"/>
                <a:gd name="connsiteX1" fmla="*/ 3957144 w 4298731"/>
                <a:gd name="connsiteY1" fmla="*/ 0 h 110359"/>
                <a:gd name="connsiteX2" fmla="*/ 4298731 w 4298731"/>
                <a:gd name="connsiteY2" fmla="*/ 110359 h 110359"/>
                <a:gd name="connsiteX3" fmla="*/ 0 w 4298731"/>
                <a:gd name="connsiteY3" fmla="*/ 110359 h 110359"/>
                <a:gd name="connsiteX4" fmla="*/ 3247696 w 4298731"/>
                <a:gd name="connsiteY4" fmla="*/ 5255 h 110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8731" h="110359">
                  <a:moveTo>
                    <a:pt x="3247696" y="5255"/>
                  </a:moveTo>
                  <a:lnTo>
                    <a:pt x="3957144" y="0"/>
                  </a:lnTo>
                  <a:lnTo>
                    <a:pt x="4298731" y="110359"/>
                  </a:lnTo>
                  <a:lnTo>
                    <a:pt x="0" y="110359"/>
                  </a:lnTo>
                  <a:lnTo>
                    <a:pt x="3247696" y="5255"/>
                  </a:lnTo>
                  <a:close/>
                </a:path>
              </a:pathLst>
            </a:custGeom>
            <a:gradFill flip="none" rotWithShape="1">
              <a:gsLst>
                <a:gs pos="0">
                  <a:srgbClr val="5DA62B">
                    <a:tint val="66000"/>
                    <a:satMod val="160000"/>
                  </a:srgbClr>
                </a:gs>
                <a:gs pos="50000">
                  <a:srgbClr val="5DA62B">
                    <a:tint val="44500"/>
                    <a:satMod val="160000"/>
                  </a:srgbClr>
                </a:gs>
                <a:gs pos="100000">
                  <a:srgbClr val="5DA62B">
                    <a:tint val="23500"/>
                    <a:satMod val="160000"/>
                  </a:srgb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grpSp>
        <p:nvGrpSpPr>
          <p:cNvPr id="33" name="Group 32"/>
          <p:cNvGrpSpPr/>
          <p:nvPr/>
        </p:nvGrpSpPr>
        <p:grpSpPr>
          <a:xfrm>
            <a:off x="4476647" y="1648282"/>
            <a:ext cx="4457361" cy="3000395"/>
            <a:chOff x="4476647" y="1648282"/>
            <a:chExt cx="4457361" cy="3000395"/>
          </a:xfrm>
        </p:grpSpPr>
        <p:sp>
          <p:nvSpPr>
            <p:cNvPr id="34" name="Freeform 33"/>
            <p:cNvSpPr/>
            <p:nvPr/>
          </p:nvSpPr>
          <p:spPr bwMode="gray">
            <a:xfrm flipH="1">
              <a:off x="4479149" y="1648282"/>
              <a:ext cx="4444134" cy="149051"/>
            </a:xfrm>
            <a:custGeom>
              <a:avLst/>
              <a:gdLst>
                <a:gd name="connsiteX0" fmla="*/ 3247696 w 4298731"/>
                <a:gd name="connsiteY0" fmla="*/ 5255 h 110359"/>
                <a:gd name="connsiteX1" fmla="*/ 3957144 w 4298731"/>
                <a:gd name="connsiteY1" fmla="*/ 0 h 110359"/>
                <a:gd name="connsiteX2" fmla="*/ 4298731 w 4298731"/>
                <a:gd name="connsiteY2" fmla="*/ 110359 h 110359"/>
                <a:gd name="connsiteX3" fmla="*/ 0 w 4298731"/>
                <a:gd name="connsiteY3" fmla="*/ 110359 h 110359"/>
                <a:gd name="connsiteX4" fmla="*/ 3247696 w 4298731"/>
                <a:gd name="connsiteY4" fmla="*/ 5255 h 110359"/>
                <a:gd name="connsiteX0" fmla="*/ 3247696 w 4298731"/>
                <a:gd name="connsiteY0" fmla="*/ 31531 h 136635"/>
                <a:gd name="connsiteX1" fmla="*/ 3731172 w 4298731"/>
                <a:gd name="connsiteY1" fmla="*/ 0 h 136635"/>
                <a:gd name="connsiteX2" fmla="*/ 4298731 w 4298731"/>
                <a:gd name="connsiteY2" fmla="*/ 136635 h 136635"/>
                <a:gd name="connsiteX3" fmla="*/ 0 w 4298731"/>
                <a:gd name="connsiteY3" fmla="*/ 136635 h 136635"/>
                <a:gd name="connsiteX4" fmla="*/ 3247696 w 4298731"/>
                <a:gd name="connsiteY4" fmla="*/ 31531 h 136635"/>
                <a:gd name="connsiteX0" fmla="*/ 3032234 w 4298731"/>
                <a:gd name="connsiteY0" fmla="*/ 0 h 136635"/>
                <a:gd name="connsiteX1" fmla="*/ 3731172 w 4298731"/>
                <a:gd name="connsiteY1" fmla="*/ 0 h 136635"/>
                <a:gd name="connsiteX2" fmla="*/ 4298731 w 4298731"/>
                <a:gd name="connsiteY2" fmla="*/ 136635 h 136635"/>
                <a:gd name="connsiteX3" fmla="*/ 0 w 4298731"/>
                <a:gd name="connsiteY3" fmla="*/ 136635 h 136635"/>
                <a:gd name="connsiteX4" fmla="*/ 3032234 w 4298731"/>
                <a:gd name="connsiteY4" fmla="*/ 0 h 136635"/>
                <a:gd name="connsiteX0" fmla="*/ 3032234 w 5055476"/>
                <a:gd name="connsiteY0" fmla="*/ 0 h 147146"/>
                <a:gd name="connsiteX1" fmla="*/ 3731172 w 5055476"/>
                <a:gd name="connsiteY1" fmla="*/ 0 h 147146"/>
                <a:gd name="connsiteX2" fmla="*/ 5055476 w 5055476"/>
                <a:gd name="connsiteY2" fmla="*/ 147146 h 147146"/>
                <a:gd name="connsiteX3" fmla="*/ 0 w 5055476"/>
                <a:gd name="connsiteY3" fmla="*/ 136635 h 147146"/>
                <a:gd name="connsiteX4" fmla="*/ 3032234 w 5055476"/>
                <a:gd name="connsiteY4" fmla="*/ 0 h 147146"/>
                <a:gd name="connsiteX0" fmla="*/ 3084785 w 5108027"/>
                <a:gd name="connsiteY0" fmla="*/ 0 h 147146"/>
                <a:gd name="connsiteX1" fmla="*/ 3783723 w 5108027"/>
                <a:gd name="connsiteY1" fmla="*/ 0 h 147146"/>
                <a:gd name="connsiteX2" fmla="*/ 5108027 w 5108027"/>
                <a:gd name="connsiteY2" fmla="*/ 147146 h 147146"/>
                <a:gd name="connsiteX3" fmla="*/ 0 w 5108027"/>
                <a:gd name="connsiteY3" fmla="*/ 141891 h 147146"/>
                <a:gd name="connsiteX4" fmla="*/ 3084785 w 5108027"/>
                <a:gd name="connsiteY4" fmla="*/ 0 h 147146"/>
                <a:gd name="connsiteX0" fmla="*/ 3084785 w 4467947"/>
                <a:gd name="connsiteY0" fmla="*/ 0 h 141891"/>
                <a:gd name="connsiteX1" fmla="*/ 3783723 w 4467947"/>
                <a:gd name="connsiteY1" fmla="*/ 0 h 141891"/>
                <a:gd name="connsiteX2" fmla="*/ 4467947 w 4467947"/>
                <a:gd name="connsiteY2" fmla="*/ 139526 h 141891"/>
                <a:gd name="connsiteX3" fmla="*/ 0 w 4467947"/>
                <a:gd name="connsiteY3" fmla="*/ 141891 h 141891"/>
                <a:gd name="connsiteX4" fmla="*/ 3084785 w 4467947"/>
                <a:gd name="connsiteY4" fmla="*/ 0 h 141891"/>
                <a:gd name="connsiteX0" fmla="*/ 3084785 w 4444134"/>
                <a:gd name="connsiteY0" fmla="*/ 0 h 149051"/>
                <a:gd name="connsiteX1" fmla="*/ 3783723 w 4444134"/>
                <a:gd name="connsiteY1" fmla="*/ 0 h 149051"/>
                <a:gd name="connsiteX2" fmla="*/ 4444134 w 4444134"/>
                <a:gd name="connsiteY2" fmla="*/ 149051 h 149051"/>
                <a:gd name="connsiteX3" fmla="*/ 0 w 4444134"/>
                <a:gd name="connsiteY3" fmla="*/ 141891 h 149051"/>
                <a:gd name="connsiteX4" fmla="*/ 3084785 w 4444134"/>
                <a:gd name="connsiteY4" fmla="*/ 0 h 14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4134" h="149051">
                  <a:moveTo>
                    <a:pt x="3084785" y="0"/>
                  </a:moveTo>
                  <a:lnTo>
                    <a:pt x="3783723" y="0"/>
                  </a:lnTo>
                  <a:lnTo>
                    <a:pt x="4444134" y="149051"/>
                  </a:lnTo>
                  <a:lnTo>
                    <a:pt x="0" y="141891"/>
                  </a:lnTo>
                  <a:lnTo>
                    <a:pt x="3084785" y="0"/>
                  </a:lnTo>
                  <a:close/>
                </a:path>
              </a:pathLst>
            </a:custGeom>
            <a:gradFill flip="none" rotWithShape="1">
              <a:gsLst>
                <a:gs pos="0">
                  <a:srgbClr val="5DA62B">
                    <a:tint val="66000"/>
                    <a:satMod val="160000"/>
                  </a:srgbClr>
                </a:gs>
                <a:gs pos="50000">
                  <a:srgbClr val="5DA62B">
                    <a:tint val="44500"/>
                    <a:satMod val="160000"/>
                  </a:srgbClr>
                </a:gs>
                <a:gs pos="100000">
                  <a:srgbClr val="5DA62B">
                    <a:tint val="23500"/>
                    <a:satMod val="160000"/>
                  </a:srgb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nvGrpSpPr>
            <p:cNvPr id="35" name="Group 34"/>
            <p:cNvGrpSpPr/>
            <p:nvPr/>
          </p:nvGrpSpPr>
          <p:grpSpPr>
            <a:xfrm>
              <a:off x="4476647" y="1795428"/>
              <a:ext cx="4457361" cy="2853249"/>
              <a:chOff x="791652" y="755330"/>
              <a:chExt cx="6948700" cy="3871762"/>
            </a:xfrm>
          </p:grpSpPr>
          <p:pic>
            <p:nvPicPr>
              <p:cNvPr id="36" name="Picture 35"/>
              <p:cNvPicPr/>
              <p:nvPr/>
            </p:nvPicPr>
            <p:blipFill rotWithShape="1">
              <a:blip r:embed="rId5"/>
              <a:srcRect l="718" t="11402" r="1711" b="1314"/>
              <a:stretch/>
            </p:blipFill>
            <p:spPr>
              <a:xfrm>
                <a:off x="791652" y="755330"/>
                <a:ext cx="6945974" cy="3871762"/>
              </a:xfrm>
              <a:prstGeom prst="rect">
                <a:avLst/>
              </a:prstGeom>
              <a:ln>
                <a:solidFill>
                  <a:schemeClr val="bg1"/>
                </a:solidFill>
              </a:ln>
            </p:spPr>
          </p:pic>
          <p:pic>
            <p:nvPicPr>
              <p:cNvPr id="37" name="Picture 4" descr="C:\Users\awe\Downloads\image2016-9-13 15-10-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077" b="63288"/>
              <a:stretch/>
            </p:blipFill>
            <p:spPr bwMode="auto">
              <a:xfrm>
                <a:off x="807170" y="1123970"/>
                <a:ext cx="6933182" cy="1200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sp>
        <p:nvSpPr>
          <p:cNvPr id="42" name="Rectangle 41"/>
          <p:cNvSpPr/>
          <p:nvPr/>
        </p:nvSpPr>
        <p:spPr bwMode="gray">
          <a:xfrm>
            <a:off x="2339752" y="782980"/>
            <a:ext cx="4680520" cy="2729728"/>
          </a:xfrm>
          <a:prstGeom prst="rect">
            <a:avLst/>
          </a:prstGeom>
          <a:solidFill>
            <a:srgbClr val="FFFFFF">
              <a:alpha val="7803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9" name="Rectangular Callout 38"/>
          <p:cNvSpPr/>
          <p:nvPr/>
        </p:nvSpPr>
        <p:spPr bwMode="gray">
          <a:xfrm>
            <a:off x="3133218" y="1059582"/>
            <a:ext cx="2655235" cy="2234549"/>
          </a:xfrm>
          <a:prstGeom prst="wedgeRectCallout">
            <a:avLst>
              <a:gd name="adj1" fmla="val -11937"/>
              <a:gd name="adj2" fmla="val 73136"/>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spcBef>
                <a:spcPts val="300"/>
              </a:spcBef>
              <a:spcAft>
                <a:spcPts val="300"/>
              </a:spcAft>
            </a:pPr>
            <a:r>
              <a:rPr lang="de-DE" sz="1200" b="1" dirty="0" smtClean="0">
                <a:solidFill>
                  <a:schemeClr val="accent1"/>
                </a:solidFill>
              </a:rPr>
              <a:t>Anwendungsdaten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Antwortzeiten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HTTP 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Daten zu DB-Aufrufen</a:t>
            </a:r>
          </a:p>
          <a:p>
            <a:pPr marL="285750" indent="-285750">
              <a:spcBef>
                <a:spcPts val="300"/>
              </a:spcBef>
              <a:spcAft>
                <a:spcPts val="300"/>
              </a:spcAft>
              <a:buFont typeface="Arial" panose="020B0604020202020204" pitchFamily="34" charset="0"/>
              <a:buChar char="•"/>
            </a:pPr>
            <a:r>
              <a:rPr lang="de-DE" sz="1200" dirty="0" err="1" smtClean="0">
                <a:solidFill>
                  <a:schemeClr val="accent1"/>
                </a:solidFill>
              </a:rPr>
              <a:t>Exceptions</a:t>
            </a:r>
            <a:endParaRPr lang="de-DE" sz="1200" dirty="0" smtClean="0">
              <a:solidFill>
                <a:schemeClr val="accent1"/>
              </a:solidFill>
            </a:endParaRP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JMX 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Traces / Transaktionen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JVM Informationen</a:t>
            </a:r>
            <a:endParaRPr lang="en-US" sz="1200" dirty="0" err="1" smtClean="0">
              <a:solidFill>
                <a:schemeClr val="accent1"/>
              </a:solidFill>
            </a:endParaRPr>
          </a:p>
        </p:txBody>
      </p:sp>
      <p:sp>
        <p:nvSpPr>
          <p:cNvPr id="41" name="Rectangular Callout 40"/>
          <p:cNvSpPr/>
          <p:nvPr/>
        </p:nvSpPr>
        <p:spPr bwMode="gray">
          <a:xfrm>
            <a:off x="6613609" y="2283718"/>
            <a:ext cx="1562472" cy="1670468"/>
          </a:xfrm>
          <a:prstGeom prst="wedgeRectCallout">
            <a:avLst>
              <a:gd name="adj1" fmla="val -119682"/>
              <a:gd name="adj2" fmla="val 59444"/>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spcBef>
                <a:spcPts val="300"/>
              </a:spcBef>
              <a:spcAft>
                <a:spcPts val="300"/>
              </a:spcAft>
            </a:pPr>
            <a:r>
              <a:rPr lang="de-DE" sz="1200" b="1" dirty="0" smtClean="0">
                <a:solidFill>
                  <a:schemeClr val="accent1"/>
                </a:solidFill>
              </a:rPr>
              <a:t>Systemdaten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CPU</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Memory</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Disk</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Netzwerk</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Prozesse</a:t>
            </a:r>
            <a:endParaRPr lang="en-US" sz="1200" dirty="0" err="1" smtClean="0">
              <a:solidFill>
                <a:schemeClr val="accent1"/>
              </a:solidFill>
            </a:endParaRPr>
          </a:p>
        </p:txBody>
      </p:sp>
      <p:sp>
        <p:nvSpPr>
          <p:cNvPr id="40" name="Rectangular Callout 39"/>
          <p:cNvSpPr/>
          <p:nvPr/>
        </p:nvSpPr>
        <p:spPr bwMode="gray">
          <a:xfrm>
            <a:off x="92620" y="2643758"/>
            <a:ext cx="2946310" cy="943533"/>
          </a:xfrm>
          <a:prstGeom prst="wedgeRectCallout">
            <a:avLst>
              <a:gd name="adj1" fmla="val 49514"/>
              <a:gd name="adj2" fmla="val 99519"/>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spcBef>
                <a:spcPts val="300"/>
              </a:spcBef>
              <a:spcAft>
                <a:spcPts val="300"/>
              </a:spcAft>
            </a:pPr>
            <a:r>
              <a:rPr lang="de-DE" sz="1200" b="1" dirty="0" smtClean="0">
                <a:solidFill>
                  <a:schemeClr val="accent1"/>
                </a:solidFill>
              </a:rPr>
              <a:t>End-User Experience</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E-2-E Antwortzeiten</a:t>
            </a:r>
          </a:p>
          <a:p>
            <a:pPr marL="285750" indent="-285750">
              <a:spcBef>
                <a:spcPts val="300"/>
              </a:spcBef>
              <a:spcAft>
                <a:spcPts val="300"/>
              </a:spcAft>
              <a:buFont typeface="Arial" panose="020B0604020202020204" pitchFamily="34" charset="0"/>
              <a:buChar char="•"/>
            </a:pPr>
            <a:r>
              <a:rPr lang="de-DE" sz="1200" dirty="0" smtClean="0">
                <a:solidFill>
                  <a:schemeClr val="accent1"/>
                </a:solidFill>
              </a:rPr>
              <a:t>Ladezeiten von Web-Ressourcen</a:t>
            </a:r>
            <a:endParaRPr lang="en-US" sz="1200" dirty="0" err="1" smtClean="0">
              <a:solidFill>
                <a:schemeClr val="accent1"/>
              </a:solidFill>
            </a:endParaRPr>
          </a:p>
        </p:txBody>
      </p:sp>
    </p:spTree>
    <p:extLst>
      <p:ext uri="{BB962C8B-B14F-4D97-AF65-F5344CB8AC3E}">
        <p14:creationId xmlns:p14="http://schemas.microsoft.com/office/powerpoint/2010/main" val="382861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0"/>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4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29"/>
                                        </p:tgtEl>
                                      </p:cBhvr>
                                    </p:animEffect>
                                    <p:set>
                                      <p:cBhvr>
                                        <p:cTn id="53" dur="1" fill="hold">
                                          <p:stCondLst>
                                            <p:cond delay="499"/>
                                          </p:stCondLst>
                                        </p:cTn>
                                        <p:tgtEl>
                                          <p:spTgt spid="2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3"/>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up)">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3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25"/>
                                        </p:tgtEl>
                                      </p:cBhvr>
                                    </p:animEffect>
                                    <p:set>
                                      <p:cBhvr>
                                        <p:cTn id="74" dur="1" fill="hold">
                                          <p:stCondLst>
                                            <p:cond delay="499"/>
                                          </p:stCondLst>
                                        </p:cTn>
                                        <p:tgtEl>
                                          <p:spTgt spid="25"/>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P spid="25" grpId="0" animBg="1"/>
      <p:bldP spid="26" grpId="0" animBg="1"/>
      <p:bldP spid="28" grpId="0" animBg="1"/>
      <p:bldP spid="29" grpId="0" animBg="1"/>
      <p:bldP spid="9" grpId="0" animBg="1"/>
      <p:bldP spid="20" grpId="0" animBg="1"/>
      <p:bldP spid="42" grpId="0" animBg="1"/>
      <p:bldP spid="42" grpId="1" animBg="1"/>
      <p:bldP spid="39" grpId="0" animBg="1"/>
      <p:bldP spid="39" grpId="1" animBg="1"/>
      <p:bldP spid="41" grpId="0" animBg="1"/>
      <p:bldP spid="41" grpId="1" animBg="1"/>
      <p:bldP spid="40" grpId="0" animBg="1"/>
      <p:bldP spid="4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4D67A7A0-6D49-49F7-BF3A-A8EF7B879E3C}"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13</a:t>
            </a:fld>
            <a:endParaRPr lang="de-DE" dirty="0"/>
          </a:p>
        </p:txBody>
      </p:sp>
      <p:sp>
        <p:nvSpPr>
          <p:cNvPr id="6" name="Title 5"/>
          <p:cNvSpPr>
            <a:spLocks noGrp="1"/>
          </p:cNvSpPr>
          <p:nvPr>
            <p:ph type="title"/>
          </p:nvPr>
        </p:nvSpPr>
        <p:spPr/>
        <p:txBody>
          <a:bodyPr/>
          <a:lstStyle/>
          <a:p>
            <a:r>
              <a:rPr lang="de-DE" dirty="0"/>
              <a:t>Monitoring im Betrieb</a:t>
            </a:r>
            <a:endParaRPr lang="en-US"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Dashboards</a:t>
            </a:r>
            <a:endParaRPr lang="en-US" sz="1600" b="1" dirty="0" err="1" smtClean="0">
              <a:solidFill>
                <a:srgbClr val="FFFFFF"/>
              </a:solidFill>
              <a:latin typeface="Montserrat Ultra Light" panose="00000300000000000000" pitchFamily="2" charset="0"/>
            </a:endParaRPr>
          </a:p>
        </p:txBody>
      </p:sp>
      <p:grpSp>
        <p:nvGrpSpPr>
          <p:cNvPr id="5" name="Group 4"/>
          <p:cNvGrpSpPr/>
          <p:nvPr/>
        </p:nvGrpSpPr>
        <p:grpSpPr>
          <a:xfrm>
            <a:off x="1082410" y="802030"/>
            <a:ext cx="6979181" cy="3871762"/>
            <a:chOff x="761171" y="755330"/>
            <a:chExt cx="6979181" cy="3871762"/>
          </a:xfrm>
        </p:grpSpPr>
        <p:pic>
          <p:nvPicPr>
            <p:cNvPr id="9" name="Picture 8"/>
            <p:cNvPicPr/>
            <p:nvPr/>
          </p:nvPicPr>
          <p:blipFill rotWithShape="1">
            <a:blip r:embed="rId2"/>
            <a:srcRect l="718" t="11402" r="1711" b="1314"/>
            <a:stretch/>
          </p:blipFill>
          <p:spPr>
            <a:xfrm>
              <a:off x="761171" y="755330"/>
              <a:ext cx="6979181" cy="3871762"/>
            </a:xfrm>
            <a:prstGeom prst="rect">
              <a:avLst/>
            </a:prstGeom>
            <a:ln>
              <a:solidFill>
                <a:schemeClr val="bg1"/>
              </a:solidFill>
            </a:ln>
          </p:spPr>
        </p:pic>
        <p:pic>
          <p:nvPicPr>
            <p:cNvPr id="10" name="Picture 4" descr="C:\Users\awe\Downloads\image2016-9-13 15-1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077" b="63288"/>
            <a:stretch/>
          </p:blipFill>
          <p:spPr bwMode="auto">
            <a:xfrm>
              <a:off x="807170" y="1123970"/>
              <a:ext cx="6933182" cy="1200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664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9F19D42E-E7A1-48C2-8154-A04252141411}"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14</a:t>
            </a:fld>
            <a:endParaRPr lang="de-DE" dirty="0"/>
          </a:p>
        </p:txBody>
      </p:sp>
      <p:sp>
        <p:nvSpPr>
          <p:cNvPr id="6" name="Title 5"/>
          <p:cNvSpPr>
            <a:spLocks noGrp="1"/>
          </p:cNvSpPr>
          <p:nvPr>
            <p:ph type="title"/>
          </p:nvPr>
        </p:nvSpPr>
        <p:spPr/>
        <p:txBody>
          <a:bodyPr/>
          <a:lstStyle/>
          <a:p>
            <a:r>
              <a:rPr lang="de-DE" dirty="0" smtClean="0"/>
              <a:t>Monitoring im Betrieb</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Anomalie-Erkennung &amp; </a:t>
            </a:r>
            <a:r>
              <a:rPr lang="de-DE" b="1" dirty="0" err="1" smtClean="0">
                <a:solidFill>
                  <a:srgbClr val="FFFFFF"/>
                </a:solidFill>
                <a:latin typeface="Montserrat Ultra Light" panose="00000300000000000000" pitchFamily="2" charset="0"/>
              </a:rPr>
              <a:t>Alerting</a:t>
            </a:r>
            <a:endParaRPr lang="en-US" sz="1600" b="1" dirty="0" err="1" smtClean="0">
              <a:solidFill>
                <a:srgbClr val="FFFFFF"/>
              </a:solidFill>
              <a:latin typeface="Montserrat Ultra Light" panose="00000300000000000000" pitchFamily="2" charset="0"/>
            </a:endParaRP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80" r="72357" b="11975"/>
          <a:stretch/>
        </p:blipFill>
        <p:spPr bwMode="auto">
          <a:xfrm>
            <a:off x="251520" y="944545"/>
            <a:ext cx="2994843" cy="35149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bwMode="gray">
          <a:xfrm>
            <a:off x="3347864" y="2283718"/>
            <a:ext cx="720080" cy="648072"/>
          </a:xfrm>
          <a:prstGeom prst="right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852848"/>
            <a:ext cx="4824536" cy="3735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C:\Users\awe\Downloads\1477590093_26-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334028" y="699542"/>
            <a:ext cx="756344" cy="75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8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62F17799-113B-4B91-A3C1-C1E78B09915F}"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15</a:t>
            </a:fld>
            <a:endParaRPr lang="de-DE" dirty="0"/>
          </a:p>
        </p:txBody>
      </p:sp>
      <p:sp>
        <p:nvSpPr>
          <p:cNvPr id="6" name="Title 5"/>
          <p:cNvSpPr>
            <a:spLocks noGrp="1"/>
          </p:cNvSpPr>
          <p:nvPr>
            <p:ph type="title"/>
          </p:nvPr>
        </p:nvSpPr>
        <p:spPr/>
        <p:txBody>
          <a:bodyPr/>
          <a:lstStyle/>
          <a:p>
            <a:r>
              <a:rPr lang="de-DE" dirty="0" smtClean="0"/>
              <a:t>Monitoring im Betrieb</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Anomalie-Erkennung &amp; </a:t>
            </a:r>
            <a:r>
              <a:rPr lang="de-DE" b="1" dirty="0" err="1" smtClean="0">
                <a:solidFill>
                  <a:srgbClr val="FFFFFF"/>
                </a:solidFill>
                <a:latin typeface="Montserrat Ultra Light" panose="00000300000000000000" pitchFamily="2" charset="0"/>
              </a:rPr>
              <a:t>Alerting</a:t>
            </a:r>
            <a:endParaRPr lang="en-US" sz="1600" b="1" dirty="0" err="1" smtClean="0">
              <a:solidFill>
                <a:srgbClr val="FFFFFF"/>
              </a:solidFill>
              <a:latin typeface="Montserrat Ultra Light" panose="00000300000000000000" pitchFamily="2" charset="0"/>
            </a:endParaRPr>
          </a:p>
        </p:txBody>
      </p:sp>
      <p:pic>
        <p:nvPicPr>
          <p:cNvPr id="5122" name="Picture 2" descr="C:\Users\awe\AppData\Local\Microsoft\Windows\Temporary Internet Files\Content.Outlook\UBYJBWB9\screen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814645"/>
            <a:ext cx="6616500" cy="3864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awe\AppData\Local\Microsoft\Windows\Temporary Internet Files\Content.Outlook\UBYJBWB9\screen_1.PNG"/>
          <p:cNvPicPr>
            <a:picLocks noChangeAspect="1" noChangeArrowheads="1"/>
          </p:cNvPicPr>
          <p:nvPr/>
        </p:nvPicPr>
        <p:blipFill rotWithShape="1">
          <a:blip r:embed="rId3">
            <a:extLst>
              <a:ext uri="{28A0092B-C50C-407E-A947-70E740481C1C}">
                <a14:useLocalDpi xmlns:a14="http://schemas.microsoft.com/office/drawing/2010/main" val="0"/>
              </a:ext>
            </a:extLst>
          </a:blip>
          <a:srcRect l="32630" t="28816" r="32788" b="39407"/>
          <a:stretch/>
        </p:blipFill>
        <p:spPr bwMode="auto">
          <a:xfrm>
            <a:off x="431798" y="1563638"/>
            <a:ext cx="2768601" cy="148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Oval 4"/>
          <p:cNvSpPr/>
          <p:nvPr/>
        </p:nvSpPr>
        <p:spPr bwMode="gray">
          <a:xfrm>
            <a:off x="3174999" y="1034182"/>
            <a:ext cx="147465" cy="144016"/>
          </a:xfrm>
          <a:prstGeom prst="ellipse">
            <a:avLst/>
          </a:prstGeom>
          <a:solidFill>
            <a:srgbClr val="FFFF8F">
              <a:alpha val="38039"/>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cxnSp>
        <p:nvCxnSpPr>
          <p:cNvPr id="11" name="Straight Connector 10"/>
          <p:cNvCxnSpPr>
            <a:endCxn id="5" idx="0"/>
          </p:cNvCxnSpPr>
          <p:nvPr/>
        </p:nvCxnSpPr>
        <p:spPr bwMode="gray">
          <a:xfrm flipV="1">
            <a:off x="431799" y="1034182"/>
            <a:ext cx="2816933" cy="52945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3200399" y="1106190"/>
            <a:ext cx="122065" cy="45744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49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5F670725-D5D8-4B6B-8FC9-229739C52997}"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16</a:t>
            </a:fld>
            <a:endParaRPr lang="de-DE" dirty="0"/>
          </a:p>
        </p:txBody>
      </p:sp>
      <p:sp>
        <p:nvSpPr>
          <p:cNvPr id="6" name="Title 5"/>
          <p:cNvSpPr>
            <a:spLocks noGrp="1"/>
          </p:cNvSpPr>
          <p:nvPr>
            <p:ph type="title"/>
          </p:nvPr>
        </p:nvSpPr>
        <p:spPr/>
        <p:txBody>
          <a:bodyPr/>
          <a:lstStyle/>
          <a:p>
            <a:r>
              <a:rPr lang="de-DE" dirty="0" smtClean="0"/>
              <a:t>Datenanalyse &amp; Problemdiagnose</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err="1" smtClean="0">
                <a:solidFill>
                  <a:srgbClr val="FFFFFF"/>
                </a:solidFill>
                <a:latin typeface="Montserrat Ultra Light" panose="00000300000000000000" pitchFamily="2" charset="0"/>
              </a:rPr>
              <a:t>Deep-Dive</a:t>
            </a:r>
            <a:endParaRPr lang="en-US" sz="1600" b="1" dirty="0" err="1" smtClean="0">
              <a:solidFill>
                <a:srgbClr val="FFFFFF"/>
              </a:solidFill>
              <a:latin typeface="Montserrat Ultra Light" panose="00000300000000000000" pitchFamily="2"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7574"/>
            <a:ext cx="8917313" cy="3577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44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5F670725-D5D8-4B6B-8FC9-229739C52997}"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17</a:t>
            </a:fld>
            <a:endParaRPr lang="de-DE" dirty="0"/>
          </a:p>
        </p:txBody>
      </p:sp>
      <p:sp>
        <p:nvSpPr>
          <p:cNvPr id="6" name="Title 5"/>
          <p:cNvSpPr>
            <a:spLocks noGrp="1"/>
          </p:cNvSpPr>
          <p:nvPr>
            <p:ph type="title"/>
          </p:nvPr>
        </p:nvSpPr>
        <p:spPr/>
        <p:txBody>
          <a:bodyPr/>
          <a:lstStyle/>
          <a:p>
            <a:r>
              <a:rPr lang="de-DE" dirty="0" smtClean="0"/>
              <a:t>Datenanalyse &amp; Problemdiagnose</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err="1" smtClean="0">
                <a:solidFill>
                  <a:srgbClr val="FFFFFF"/>
                </a:solidFill>
                <a:latin typeface="Montserrat Ultra Light" panose="00000300000000000000" pitchFamily="2" charset="0"/>
              </a:rPr>
              <a:t>Deep-Dive</a:t>
            </a:r>
            <a:endParaRPr lang="en-US" sz="1600" b="1" dirty="0" err="1" smtClean="0">
              <a:solidFill>
                <a:srgbClr val="FFFFFF"/>
              </a:solidFill>
              <a:latin typeface="Montserrat Ultra Light" panose="00000300000000000000" pitchFamily="2"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1059582"/>
            <a:ext cx="8594627" cy="2520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075806"/>
            <a:ext cx="8398282" cy="1388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6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791DEC42-A388-403B-955C-F1597048B957}"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18</a:t>
            </a:fld>
            <a:endParaRPr lang="de-DE" dirty="0"/>
          </a:p>
        </p:txBody>
      </p:sp>
      <p:sp>
        <p:nvSpPr>
          <p:cNvPr id="6" name="Title 5"/>
          <p:cNvSpPr>
            <a:spLocks noGrp="1"/>
          </p:cNvSpPr>
          <p:nvPr>
            <p:ph type="title"/>
          </p:nvPr>
        </p:nvSpPr>
        <p:spPr/>
        <p:txBody>
          <a:bodyPr/>
          <a:lstStyle/>
          <a:p>
            <a:r>
              <a:rPr lang="de-DE" dirty="0" err="1" smtClean="0"/>
              <a:t>Configuration</a:t>
            </a:r>
            <a:endParaRPr lang="de-D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83" y="800154"/>
            <a:ext cx="8287435" cy="385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Instrumentierung</a:t>
            </a:r>
            <a:endParaRPr lang="en-US" sz="1600" b="1" dirty="0" err="1" smtClean="0">
              <a:solidFill>
                <a:srgbClr val="FFFFFF"/>
              </a:solidFill>
              <a:latin typeface="Montserrat Ultra Light" panose="00000300000000000000" pitchFamily="2" charset="0"/>
            </a:endParaRPr>
          </a:p>
        </p:txBody>
      </p:sp>
    </p:spTree>
    <p:extLst>
      <p:ext uri="{BB962C8B-B14F-4D97-AF65-F5344CB8AC3E}">
        <p14:creationId xmlns:p14="http://schemas.microsoft.com/office/powerpoint/2010/main" val="3655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FAC39B4B-A4CA-4CC3-A90F-3CA3A5F182D6}" type="datetime1">
              <a:rPr lang="de-DE" smtClean="0"/>
              <a:t>28.04.2017</a:t>
            </a:fld>
            <a:endParaRPr lang="de-DE" dirty="0"/>
          </a:p>
        </p:txBody>
      </p:sp>
      <p:sp>
        <p:nvSpPr>
          <p:cNvPr id="3" name="Footer Placeholder 2"/>
          <p:cNvSpPr>
            <a:spLocks noGrp="1"/>
          </p:cNvSpPr>
          <p:nvPr>
            <p:ph type="ftr" sz="quarter" idx="16"/>
          </p:nvPr>
        </p:nvSpPr>
        <p:spPr>
          <a:xfrm>
            <a:off x="451710" y="3084519"/>
            <a:ext cx="5416140" cy="28872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19</a:t>
            </a:fld>
            <a:endParaRPr lang="de-DE" dirty="0"/>
          </a:p>
        </p:txBody>
      </p:sp>
      <p:sp>
        <p:nvSpPr>
          <p:cNvPr id="6" name="Title 5"/>
          <p:cNvSpPr>
            <a:spLocks noGrp="1"/>
          </p:cNvSpPr>
          <p:nvPr>
            <p:ph type="title"/>
          </p:nvPr>
        </p:nvSpPr>
        <p:spPr/>
        <p:txBody>
          <a:bodyPr/>
          <a:lstStyle/>
          <a:p>
            <a:r>
              <a:rPr lang="de-DE" dirty="0" err="1"/>
              <a:t>Configuration</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Business-Kontext</a:t>
            </a:r>
            <a:endParaRPr lang="en-US" sz="1600" b="1" dirty="0" err="1" smtClean="0">
              <a:solidFill>
                <a:srgbClr val="FFFFFF"/>
              </a:solidFill>
              <a:latin typeface="Montserrat Ultra Light" panose="00000300000000000000" pitchFamily="2" charset="0"/>
            </a:endParaRPr>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1500" b="5096"/>
          <a:stretch/>
        </p:blipFill>
        <p:spPr bwMode="auto">
          <a:xfrm>
            <a:off x="256434" y="843559"/>
            <a:ext cx="8628061" cy="3749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500" b="5096"/>
          <a:stretch/>
        </p:blipFill>
        <p:spPr bwMode="auto">
          <a:xfrm>
            <a:off x="264569" y="843558"/>
            <a:ext cx="8630069" cy="3749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1500" b="5096"/>
          <a:stretch/>
        </p:blipFill>
        <p:spPr bwMode="auto">
          <a:xfrm>
            <a:off x="264378" y="843558"/>
            <a:ext cx="8628061" cy="3749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gray">
          <a:xfrm>
            <a:off x="6300192" y="1491630"/>
            <a:ext cx="1656184" cy="2316956"/>
          </a:xfrm>
          <a:prstGeom prst="rect">
            <a:avLst/>
          </a:prstGeom>
          <a:solidFill>
            <a:srgbClr val="EDB5B5">
              <a:alpha val="2117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Tree>
    <p:extLst>
      <p:ext uri="{BB962C8B-B14F-4D97-AF65-F5344CB8AC3E}">
        <p14:creationId xmlns:p14="http://schemas.microsoft.com/office/powerpoint/2010/main" val="364031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pbs.twimg.com/media/BhxWutnCEAAtEQ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433" y="847626"/>
            <a:ext cx="6732490" cy="378772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bwMode="gray">
          <a:xfrm>
            <a:off x="3707904" y="3435846"/>
            <a:ext cx="4572248" cy="288032"/>
          </a:xfrm>
          <a:prstGeom prst="rect">
            <a:avLst/>
          </a:prstGeom>
          <a:noFill/>
        </p:spPr>
        <p:txBody>
          <a:bodyPr wrap="none" lIns="0" tIns="0" rIns="0" bIns="0" rtlCol="0">
            <a:noAutofit/>
          </a:bodyPr>
          <a:lstStyle/>
          <a:p>
            <a:pPr>
              <a:spcBef>
                <a:spcPts val="300"/>
              </a:spcBef>
              <a:spcAft>
                <a:spcPts val="300"/>
              </a:spcAft>
              <a:buClr>
                <a:schemeClr val="accent1"/>
              </a:buClr>
            </a:pPr>
            <a:r>
              <a:rPr lang="de-DE" sz="1800" b="1" dirty="0" err="1" smtClean="0">
                <a:solidFill>
                  <a:schemeClr val="accent1"/>
                </a:solidFill>
              </a:rPr>
              <a:t>Disruptive</a:t>
            </a:r>
            <a:r>
              <a:rPr lang="de-DE" sz="1800" b="1" dirty="0" smtClean="0">
                <a:solidFill>
                  <a:schemeClr val="accent1"/>
                </a:solidFill>
              </a:rPr>
              <a:t> Änderung im Nutzerverhalten</a:t>
            </a:r>
          </a:p>
        </p:txBody>
      </p:sp>
      <p:sp>
        <p:nvSpPr>
          <p:cNvPr id="2" name="Date Placeholder 1"/>
          <p:cNvSpPr>
            <a:spLocks noGrp="1"/>
          </p:cNvSpPr>
          <p:nvPr>
            <p:ph type="dt" sz="half" idx="15"/>
          </p:nvPr>
        </p:nvSpPr>
        <p:spPr>
          <a:xfrm>
            <a:off x="761170" y="4767264"/>
            <a:ext cx="677319" cy="271055"/>
          </a:xfrm>
        </p:spPr>
        <p:txBody>
          <a:bodyPr/>
          <a:lstStyle/>
          <a:p>
            <a:fld id="{7AFA8A73-EED7-4C0B-9F74-01F76FCFBF77}" type="datetime1">
              <a:rPr lang="de-DE" smtClean="0"/>
              <a:t>28.04.2017</a:t>
            </a:fld>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a:t>
            </a:fld>
            <a:endParaRPr lang="de-DE" dirty="0"/>
          </a:p>
        </p:txBody>
      </p:sp>
      <p:sp>
        <p:nvSpPr>
          <p:cNvPr id="6" name="Title 5"/>
          <p:cNvSpPr>
            <a:spLocks noGrp="1"/>
          </p:cNvSpPr>
          <p:nvPr>
            <p:ph type="title"/>
          </p:nvPr>
        </p:nvSpPr>
        <p:spPr/>
        <p:txBody>
          <a:bodyPr/>
          <a:lstStyle/>
          <a:p>
            <a:r>
              <a:rPr lang="en-US" dirty="0"/>
              <a:t>Ellen DeGeneres‘ Oscars selfie </a:t>
            </a:r>
            <a:r>
              <a:rPr lang="en-US" dirty="0" err="1" smtClean="0"/>
              <a:t>überfordert</a:t>
            </a:r>
            <a:r>
              <a:rPr lang="en-US" dirty="0" smtClean="0"/>
              <a:t> Twitter</a:t>
            </a:r>
            <a:endParaRPr lang="en-US" dirty="0"/>
          </a:p>
        </p:txBody>
      </p:sp>
      <p:pic>
        <p:nvPicPr>
          <p:cNvPr id="8" name="Picture 2" descr="https://pbs.twimg.com/media/BhxWutnCEAAtEQ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376" y="915566"/>
            <a:ext cx="3348112" cy="18836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bwMode="gray">
          <a:xfrm>
            <a:off x="5364088" y="2859782"/>
            <a:ext cx="1800200" cy="216024"/>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smtClean="0"/>
              <a:t>[Abbildung: Ellen </a:t>
            </a:r>
            <a:r>
              <a:rPr lang="de-DE" sz="1200" dirty="0" err="1" smtClean="0"/>
              <a:t>DeGeneres</a:t>
            </a:r>
            <a:r>
              <a:rPr lang="de-DE" sz="1200" dirty="0" smtClean="0"/>
              <a:t>]</a:t>
            </a:r>
          </a:p>
        </p:txBody>
      </p:sp>
      <p:sp>
        <p:nvSpPr>
          <p:cNvPr id="10" name="TextBox 9"/>
          <p:cNvSpPr txBox="1"/>
          <p:nvPr/>
        </p:nvSpPr>
        <p:spPr bwMode="gray">
          <a:xfrm>
            <a:off x="251520" y="988401"/>
            <a:ext cx="4464496" cy="1764191"/>
          </a:xfrm>
          <a:prstGeom prst="rect">
            <a:avLst/>
          </a:prstGeom>
          <a:noFill/>
        </p:spPr>
        <p:txBody>
          <a:bodyPr wrap="square" lIns="0" tIns="0" rIns="0" bIns="0" rtlCol="0">
            <a:noAutofit/>
          </a:bodyPr>
          <a:lstStyle/>
          <a:p>
            <a:pPr>
              <a:spcBef>
                <a:spcPts val="300"/>
              </a:spcBef>
              <a:spcAft>
                <a:spcPts val="300"/>
              </a:spcAft>
              <a:buClr>
                <a:schemeClr val="accent1"/>
              </a:buClr>
            </a:pPr>
            <a:r>
              <a:rPr lang="de-DE" sz="1800" b="1" dirty="0" smtClean="0">
                <a:solidFill>
                  <a:srgbClr val="412D63"/>
                </a:solidFill>
              </a:rPr>
              <a:t>Zusammenfassung</a:t>
            </a:r>
          </a:p>
          <a:p>
            <a:pPr marL="285750" indent="-285750">
              <a:spcBef>
                <a:spcPts val="300"/>
              </a:spcBef>
              <a:spcAft>
                <a:spcPts val="300"/>
              </a:spcAft>
              <a:buClr>
                <a:srgbClr val="412D63"/>
              </a:buClr>
              <a:buFont typeface="Wingdings" panose="05000000000000000000" pitchFamily="2" charset="2"/>
              <a:buChar char="§"/>
            </a:pPr>
            <a:r>
              <a:rPr lang="de-DE" sz="1600" dirty="0" smtClean="0">
                <a:solidFill>
                  <a:srgbClr val="412D63"/>
                </a:solidFill>
              </a:rPr>
              <a:t>2.6 Millionen </a:t>
            </a:r>
            <a:r>
              <a:rPr lang="de-DE" dirty="0" smtClean="0">
                <a:solidFill>
                  <a:srgbClr val="412D63"/>
                </a:solidFill>
              </a:rPr>
              <a:t>R</a:t>
            </a:r>
            <a:r>
              <a:rPr lang="de-DE" sz="1600" dirty="0" smtClean="0">
                <a:solidFill>
                  <a:srgbClr val="412D63"/>
                </a:solidFill>
              </a:rPr>
              <a:t>e-Tweets innerhalb von 2 Stunden</a:t>
            </a:r>
          </a:p>
          <a:p>
            <a:pPr>
              <a:spcBef>
                <a:spcPts val="300"/>
              </a:spcBef>
              <a:spcAft>
                <a:spcPts val="300"/>
              </a:spcAft>
              <a:buClr>
                <a:schemeClr val="accent1"/>
              </a:buClr>
            </a:pPr>
            <a:endParaRPr lang="de-DE" sz="1600" dirty="0" smtClean="0">
              <a:solidFill>
                <a:srgbClr val="412D63"/>
              </a:solidFill>
            </a:endParaRPr>
          </a:p>
          <a:p>
            <a:pPr marL="285750" indent="-285750">
              <a:spcBef>
                <a:spcPts val="300"/>
              </a:spcBef>
              <a:spcAft>
                <a:spcPts val="300"/>
              </a:spcAft>
              <a:buClr>
                <a:srgbClr val="412D63"/>
              </a:buClr>
              <a:buFont typeface="Wingdings" panose="05000000000000000000" pitchFamily="2" charset="2"/>
              <a:buChar char="§"/>
            </a:pPr>
            <a:r>
              <a:rPr lang="de-DE" sz="1600" dirty="0" smtClean="0">
                <a:solidFill>
                  <a:srgbClr val="412D63"/>
                </a:solidFill>
              </a:rPr>
              <a:t>20 Minuten nicht verfügbar</a:t>
            </a:r>
          </a:p>
        </p:txBody>
      </p:sp>
      <p:pic>
        <p:nvPicPr>
          <p:cNvPr id="12" name="Picture 4" descr="https://pbs.twimg.com/media/BhxZZ1gCUAA3pw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6433" y="2499742"/>
            <a:ext cx="2160240" cy="19258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gray">
          <a:xfrm>
            <a:off x="1190202" y="4439374"/>
            <a:ext cx="1800200" cy="216024"/>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a:t>[Abbildung : </a:t>
            </a:r>
            <a:r>
              <a:rPr lang="de-DE" sz="1200" dirty="0" smtClean="0"/>
              <a:t>Twitter.com]</a:t>
            </a:r>
          </a:p>
        </p:txBody>
      </p:sp>
      <p:sp>
        <p:nvSpPr>
          <p:cNvPr id="14" name="Down Arrow 13"/>
          <p:cNvSpPr/>
          <p:nvPr/>
        </p:nvSpPr>
        <p:spPr bwMode="gray">
          <a:xfrm>
            <a:off x="2090302" y="1866910"/>
            <a:ext cx="432048" cy="252028"/>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de-DE" sz="1600" dirty="0" err="1" smtClean="0">
              <a:solidFill>
                <a:schemeClr val="bg1"/>
              </a:solidFill>
            </a:endParaRPr>
          </a:p>
        </p:txBody>
      </p:sp>
      <p:sp>
        <p:nvSpPr>
          <p:cNvPr id="3" name="Footer Placeholder 2"/>
          <p:cNvSpPr>
            <a:spLocks noGrp="1"/>
          </p:cNvSpPr>
          <p:nvPr>
            <p:ph type="ftr" sz="quarter" idx="16"/>
          </p:nvPr>
        </p:nvSpPr>
        <p:spPr/>
        <p:txBody>
          <a:bodyPr/>
          <a:lstStyle/>
          <a:p>
            <a:r>
              <a:rPr lang="de-DE" smtClean="0"/>
              <a:t>inspectIT - Die offene Alternative für APM</a:t>
            </a:r>
            <a:endParaRPr lang="de-DE" dirty="0"/>
          </a:p>
        </p:txBody>
      </p:sp>
      <p:sp>
        <p:nvSpPr>
          <p:cNvPr id="5" name="TextBox 4"/>
          <p:cNvSpPr txBox="1"/>
          <p:nvPr/>
        </p:nvSpPr>
        <p:spPr bwMode="gray">
          <a:xfrm>
            <a:off x="3995872" y="4299942"/>
            <a:ext cx="5112568" cy="355456"/>
          </a:xfrm>
          <a:prstGeom prst="rect">
            <a:avLst/>
          </a:prstGeom>
          <a:noFill/>
        </p:spPr>
        <p:txBody>
          <a:bodyPr wrap="square" lIns="0" tIns="0" rIns="0" bIns="0" rtlCol="0">
            <a:noAutofit/>
          </a:bodyPr>
          <a:lstStyle/>
          <a:p>
            <a:pPr>
              <a:spcBef>
                <a:spcPts val="300"/>
              </a:spcBef>
              <a:spcAft>
                <a:spcPts val="300"/>
              </a:spcAft>
              <a:buClr>
                <a:schemeClr val="accent1"/>
              </a:buClr>
            </a:pPr>
            <a:r>
              <a:rPr lang="de-DE" sz="1100" dirty="0"/>
              <a:t>https://medium.com/@fredgraver/the-true-story-of-the-ellen-selfie-eb8035c9b34d</a:t>
            </a:r>
            <a:endParaRPr lang="de-DE" sz="1100" dirty="0" smtClean="0"/>
          </a:p>
        </p:txBody>
      </p:sp>
    </p:spTree>
    <p:custDataLst>
      <p:tags r:id="rId1"/>
    </p:custDataLst>
    <p:extLst>
      <p:ext uri="{BB962C8B-B14F-4D97-AF65-F5344CB8AC3E}">
        <p14:creationId xmlns:p14="http://schemas.microsoft.com/office/powerpoint/2010/main" val="3541167607"/>
      </p:ext>
    </p:extLst>
  </p:cSld>
  <p:clrMapOvr>
    <a:masterClrMapping/>
  </p:clrMapOvr>
  <mc:AlternateContent xmlns:mc="http://schemas.openxmlformats.org/markup-compatibility/2006" xmlns:p14="http://schemas.microsoft.com/office/powerpoint/2010/main">
    <mc:Choice Requires="p14">
      <p:transition spd="med" p14:dur="700" advTm="72261">
        <p:fade/>
      </p:transition>
    </mc:Choice>
    <mc:Fallback xmlns="">
      <p:transition spd="med" advTm="72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10" grpId="0"/>
      <p:bldP spid="13" grpId="0"/>
      <p:bldP spid="14"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799" y="171585"/>
            <a:ext cx="8280401" cy="527957"/>
          </a:xfrm>
        </p:spPr>
        <p:txBody>
          <a:bodyPr/>
          <a:lstStyle/>
          <a:p>
            <a:r>
              <a:rPr lang="de-DE" dirty="0" err="1" smtClean="0"/>
              <a:t>inspectIT</a:t>
            </a:r>
            <a:r>
              <a:rPr lang="de-DE" dirty="0" smtClean="0"/>
              <a:t> &amp; </a:t>
            </a:r>
            <a:r>
              <a:rPr lang="de-DE" dirty="0" err="1" smtClean="0"/>
              <a:t>Continuous</a:t>
            </a:r>
            <a:r>
              <a:rPr lang="de-DE" dirty="0" smtClean="0"/>
              <a:t> Integration</a:t>
            </a:r>
            <a:endParaRPr lang="de-DE" dirty="0"/>
          </a:p>
        </p:txBody>
      </p:sp>
      <p:sp>
        <p:nvSpPr>
          <p:cNvPr id="62" name="Rounded Rectangle 61"/>
          <p:cNvSpPr/>
          <p:nvPr/>
        </p:nvSpPr>
        <p:spPr bwMode="gray">
          <a:xfrm>
            <a:off x="6161253" y="945418"/>
            <a:ext cx="1872208" cy="984128"/>
          </a:xfrm>
          <a:prstGeom prst="roundRect">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67" name="Rounded Rectangle 66"/>
          <p:cNvSpPr/>
          <p:nvPr/>
        </p:nvSpPr>
        <p:spPr bwMode="gray">
          <a:xfrm>
            <a:off x="539552" y="945418"/>
            <a:ext cx="1988628" cy="984128"/>
          </a:xfrm>
          <a:prstGeom prst="round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68" name="Picture 2" descr="https://jenkins-ci.org/images/header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387" y="2477929"/>
            <a:ext cx="1708636" cy="54951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people.apache.org/~milamber/jmeter-2.9RC3/docs/images/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644" y="1042352"/>
            <a:ext cx="864096" cy="39881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https://upload.wikimedia.org/wikipedia/en/8/8b/Gatling_(load_testing_tool)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11" y="1461450"/>
            <a:ext cx="1304923" cy="428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5" name="Chart 74"/>
          <p:cNvGraphicFramePr/>
          <p:nvPr>
            <p:extLst>
              <p:ext uri="{D42A27DB-BD31-4B8C-83A1-F6EECF244321}">
                <p14:modId xmlns:p14="http://schemas.microsoft.com/office/powerpoint/2010/main" val="724769111"/>
              </p:ext>
            </p:extLst>
          </p:nvPr>
        </p:nvGraphicFramePr>
        <p:xfrm>
          <a:off x="2482740" y="3173566"/>
          <a:ext cx="3445371" cy="1383928"/>
        </p:xfrm>
        <a:graphic>
          <a:graphicData uri="http://schemas.openxmlformats.org/drawingml/2006/chart">
            <c:chart xmlns:c="http://schemas.openxmlformats.org/drawingml/2006/chart" xmlns:r="http://schemas.openxmlformats.org/officeDocument/2006/relationships" r:id="rId5"/>
          </a:graphicData>
        </a:graphic>
      </p:graphicFrame>
      <p:sp>
        <p:nvSpPr>
          <p:cNvPr id="76" name="Cloud 75"/>
          <p:cNvSpPr/>
          <p:nvPr/>
        </p:nvSpPr>
        <p:spPr bwMode="gray">
          <a:xfrm>
            <a:off x="3305417" y="789594"/>
            <a:ext cx="2202687" cy="1229734"/>
          </a:xfrm>
          <a:prstGeom prst="cloud">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89" name="TextBox 88"/>
          <p:cNvSpPr txBox="1"/>
          <p:nvPr/>
        </p:nvSpPr>
        <p:spPr bwMode="gray">
          <a:xfrm>
            <a:off x="3736341" y="957094"/>
            <a:ext cx="1339715" cy="216024"/>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smtClean="0">
                <a:solidFill>
                  <a:srgbClr val="412D63"/>
                </a:solidFill>
              </a:rPr>
              <a:t>System </a:t>
            </a:r>
            <a:r>
              <a:rPr lang="de-DE" sz="1200" dirty="0" err="1">
                <a:solidFill>
                  <a:srgbClr val="412D63"/>
                </a:solidFill>
              </a:rPr>
              <a:t>U</a:t>
            </a:r>
            <a:r>
              <a:rPr lang="de-DE" sz="1200" dirty="0" err="1" smtClean="0">
                <a:solidFill>
                  <a:srgbClr val="412D63"/>
                </a:solidFill>
              </a:rPr>
              <a:t>nder</a:t>
            </a:r>
            <a:r>
              <a:rPr lang="de-DE" sz="1200" dirty="0" smtClean="0">
                <a:solidFill>
                  <a:srgbClr val="412D63"/>
                </a:solidFill>
              </a:rPr>
              <a:t> Test</a:t>
            </a:r>
            <a:endParaRPr lang="en-US" sz="1200" dirty="0" err="1" smtClean="0">
              <a:solidFill>
                <a:srgbClr val="412D63"/>
              </a:solidFill>
            </a:endParaRPr>
          </a:p>
        </p:txBody>
      </p:sp>
      <p:pic>
        <p:nvPicPr>
          <p:cNvPr id="9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7744" y="1736481"/>
            <a:ext cx="429992" cy="38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0426" y="1736481"/>
            <a:ext cx="429992" cy="38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257" y="1736481"/>
            <a:ext cx="429992" cy="38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Right Arrow 92"/>
          <p:cNvSpPr/>
          <p:nvPr/>
        </p:nvSpPr>
        <p:spPr bwMode="gray">
          <a:xfrm>
            <a:off x="2645951" y="1298533"/>
            <a:ext cx="589648" cy="27351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cxnSp>
        <p:nvCxnSpPr>
          <p:cNvPr id="94" name="Straight Arrow Connector 22"/>
          <p:cNvCxnSpPr>
            <a:endCxn id="62" idx="1"/>
          </p:cNvCxnSpPr>
          <p:nvPr/>
        </p:nvCxnSpPr>
        <p:spPr bwMode="gray">
          <a:xfrm>
            <a:off x="5408120" y="1330366"/>
            <a:ext cx="753133" cy="107116"/>
          </a:xfrm>
          <a:prstGeom prst="bentConnector3">
            <a:avLst>
              <a:gd name="adj1" fmla="val 49578"/>
            </a:avLst>
          </a:prstGeom>
          <a:ln w="19050">
            <a:solidFill>
              <a:srgbClr val="412D6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22"/>
          <p:cNvCxnSpPr>
            <a:endCxn id="62" idx="1"/>
          </p:cNvCxnSpPr>
          <p:nvPr/>
        </p:nvCxnSpPr>
        <p:spPr bwMode="gray">
          <a:xfrm flipV="1">
            <a:off x="4831595" y="1437482"/>
            <a:ext cx="1329658" cy="216254"/>
          </a:xfrm>
          <a:prstGeom prst="bentConnector3">
            <a:avLst>
              <a:gd name="adj1" fmla="val 71490"/>
            </a:avLst>
          </a:prstGeom>
          <a:ln w="19050">
            <a:solidFill>
              <a:srgbClr val="412D6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22"/>
          <p:cNvCxnSpPr>
            <a:endCxn id="62" idx="1"/>
          </p:cNvCxnSpPr>
          <p:nvPr/>
        </p:nvCxnSpPr>
        <p:spPr bwMode="gray">
          <a:xfrm rot="5400000" flipH="1" flipV="1">
            <a:off x="4998549" y="435396"/>
            <a:ext cx="160618" cy="2164789"/>
          </a:xfrm>
          <a:prstGeom prst="bentConnector4">
            <a:avLst>
              <a:gd name="adj1" fmla="val -142325"/>
              <a:gd name="adj2" fmla="val 82583"/>
            </a:avLst>
          </a:prstGeom>
          <a:ln w="19050">
            <a:solidFill>
              <a:srgbClr val="412D6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bwMode="gray">
          <a:xfrm rot="12839064">
            <a:off x="2723758" y="2240927"/>
            <a:ext cx="675668"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98" name="Right Arrow 97"/>
          <p:cNvSpPr/>
          <p:nvPr/>
        </p:nvSpPr>
        <p:spPr bwMode="gray">
          <a:xfrm rot="19291715">
            <a:off x="5308790" y="2224538"/>
            <a:ext cx="675668"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99" name="Right Arrow 98"/>
          <p:cNvSpPr/>
          <p:nvPr/>
        </p:nvSpPr>
        <p:spPr bwMode="gray">
          <a:xfrm rot="16200000">
            <a:off x="4209950" y="2210189"/>
            <a:ext cx="408208"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100" name="TextBox 99"/>
          <p:cNvSpPr txBox="1"/>
          <p:nvPr/>
        </p:nvSpPr>
        <p:spPr bwMode="gray">
          <a:xfrm>
            <a:off x="639156" y="1052896"/>
            <a:ext cx="914400" cy="227785"/>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smtClean="0">
                <a:solidFill>
                  <a:srgbClr val="412D63"/>
                </a:solidFill>
              </a:rPr>
              <a:t>Load Driver</a:t>
            </a:r>
            <a:endParaRPr lang="en-US" sz="1200" dirty="0" err="1" smtClean="0">
              <a:solidFill>
                <a:srgbClr val="412D63"/>
              </a:solidFill>
            </a:endParaRPr>
          </a:p>
        </p:txBody>
      </p:sp>
      <p:sp>
        <p:nvSpPr>
          <p:cNvPr id="101" name="Bent Arrow 100"/>
          <p:cNvSpPr/>
          <p:nvPr/>
        </p:nvSpPr>
        <p:spPr bwMode="gray">
          <a:xfrm rot="10800000" flipH="1">
            <a:off x="1403649" y="2019327"/>
            <a:ext cx="1875734" cy="864094"/>
          </a:xfrm>
          <a:prstGeom prst="bentArrow">
            <a:avLst>
              <a:gd name="adj1" fmla="val 10466"/>
              <a:gd name="adj2" fmla="val 12752"/>
              <a:gd name="adj3" fmla="val 14615"/>
              <a:gd name="adj4" fmla="val 43750"/>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sp>
        <p:nvSpPr>
          <p:cNvPr id="102" name="TextBox 101"/>
          <p:cNvSpPr txBox="1"/>
          <p:nvPr/>
        </p:nvSpPr>
        <p:spPr bwMode="gray">
          <a:xfrm>
            <a:off x="1475466" y="2875683"/>
            <a:ext cx="1465312" cy="227785"/>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a:solidFill>
                  <a:srgbClr val="412D63"/>
                </a:solidFill>
              </a:rPr>
              <a:t>e</a:t>
            </a:r>
            <a:r>
              <a:rPr lang="de-DE" sz="1200" dirty="0" smtClean="0">
                <a:solidFill>
                  <a:srgbClr val="412D63"/>
                </a:solidFill>
              </a:rPr>
              <a:t>-2-e </a:t>
            </a:r>
            <a:r>
              <a:rPr lang="de-DE" sz="1200" dirty="0" err="1" smtClean="0">
                <a:solidFill>
                  <a:srgbClr val="412D63"/>
                </a:solidFill>
              </a:rPr>
              <a:t>response</a:t>
            </a:r>
            <a:r>
              <a:rPr lang="de-DE" sz="1200" dirty="0" smtClean="0">
                <a:solidFill>
                  <a:srgbClr val="412D63"/>
                </a:solidFill>
              </a:rPr>
              <a:t> </a:t>
            </a:r>
            <a:r>
              <a:rPr lang="de-DE" sz="1200" dirty="0" err="1" smtClean="0">
                <a:solidFill>
                  <a:srgbClr val="412D63"/>
                </a:solidFill>
              </a:rPr>
              <a:t>times</a:t>
            </a:r>
            <a:endParaRPr lang="en-US" sz="1200" dirty="0" err="1" smtClean="0">
              <a:solidFill>
                <a:srgbClr val="412D63"/>
              </a:solidFill>
            </a:endParaRPr>
          </a:p>
        </p:txBody>
      </p:sp>
      <p:sp>
        <p:nvSpPr>
          <p:cNvPr id="103" name="TextBox 102"/>
          <p:cNvSpPr txBox="1"/>
          <p:nvPr/>
        </p:nvSpPr>
        <p:spPr bwMode="gray">
          <a:xfrm>
            <a:off x="2555776" y="1126813"/>
            <a:ext cx="589535" cy="244443"/>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err="1" smtClean="0">
                <a:solidFill>
                  <a:srgbClr val="412D63"/>
                </a:solidFill>
              </a:rPr>
              <a:t>load</a:t>
            </a:r>
            <a:endParaRPr lang="en-US" sz="1200" dirty="0" err="1" smtClean="0">
              <a:solidFill>
                <a:srgbClr val="412D63"/>
              </a:solidFill>
            </a:endParaRPr>
          </a:p>
        </p:txBody>
      </p:sp>
      <p:sp>
        <p:nvSpPr>
          <p:cNvPr id="104" name="TextBox 103"/>
          <p:cNvSpPr txBox="1"/>
          <p:nvPr/>
        </p:nvSpPr>
        <p:spPr bwMode="gray">
          <a:xfrm>
            <a:off x="5492864" y="1098464"/>
            <a:ext cx="589535" cy="244443"/>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err="1" smtClean="0">
                <a:solidFill>
                  <a:srgbClr val="412D63"/>
                </a:solidFill>
              </a:rPr>
              <a:t>data</a:t>
            </a:r>
            <a:endParaRPr lang="en-US" sz="1200" dirty="0" err="1" smtClean="0">
              <a:solidFill>
                <a:srgbClr val="412D63"/>
              </a:solidFill>
            </a:endParaRPr>
          </a:p>
        </p:txBody>
      </p:sp>
      <p:sp>
        <p:nvSpPr>
          <p:cNvPr id="105" name="Right Arrow 104"/>
          <p:cNvSpPr/>
          <p:nvPr/>
        </p:nvSpPr>
        <p:spPr bwMode="gray">
          <a:xfrm rot="5400000">
            <a:off x="4312002" y="2950551"/>
            <a:ext cx="204104"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cxnSp>
        <p:nvCxnSpPr>
          <p:cNvPr id="106" name="Straight Connector 105"/>
          <p:cNvCxnSpPr/>
          <p:nvPr/>
        </p:nvCxnSpPr>
        <p:spPr bwMode="gray">
          <a:xfrm flipH="1">
            <a:off x="3318559" y="3587098"/>
            <a:ext cx="230223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bwMode="gray">
          <a:xfrm>
            <a:off x="5062878" y="3243464"/>
            <a:ext cx="347215" cy="792088"/>
          </a:xfrm>
          <a:prstGeom prst="rect">
            <a:avLst/>
          </a:prstGeom>
          <a:solidFill>
            <a:srgbClr val="FF5050">
              <a:alpha val="4117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108" name="Picture 8" descr="C:\Users\awe\Downloads\man_gre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7790" y="3603504"/>
            <a:ext cx="726578" cy="726578"/>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p:cNvGrpSpPr/>
          <p:nvPr/>
        </p:nvGrpSpPr>
        <p:grpSpPr>
          <a:xfrm>
            <a:off x="7308304" y="1970180"/>
            <a:ext cx="228600" cy="228600"/>
            <a:chOff x="6660232" y="2336800"/>
            <a:chExt cx="228600" cy="228600"/>
          </a:xfrm>
        </p:grpSpPr>
        <p:pic>
          <p:nvPicPr>
            <p:cNvPr id="110" name="Picture 2" descr="C:\Users\awe\inspectit-master\git\inspectIT\inspectIT\icons\fugue\arrow-switch.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6432" y="241300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7" descr="C:\Users\awe\inspectit-master\git\inspectIT\inspectIT\icons\eclipse\storage.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232" y="2336800"/>
              <a:ext cx="152400" cy="152400"/>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TextBox 111"/>
          <p:cNvSpPr txBox="1"/>
          <p:nvPr/>
        </p:nvSpPr>
        <p:spPr bwMode="gray">
          <a:xfrm>
            <a:off x="7329388" y="2374307"/>
            <a:ext cx="1059036" cy="599011"/>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dirty="0" err="1">
                <a:solidFill>
                  <a:srgbClr val="412D63"/>
                </a:solidFill>
              </a:rPr>
              <a:t>d</a:t>
            </a:r>
            <a:r>
              <a:rPr lang="de-DE" sz="1200" dirty="0" err="1" smtClean="0">
                <a:solidFill>
                  <a:srgbClr val="412D63"/>
                </a:solidFill>
              </a:rPr>
              <a:t>etailed</a:t>
            </a:r>
            <a:r>
              <a:rPr lang="de-DE" sz="1200" dirty="0" smtClean="0">
                <a:solidFill>
                  <a:srgbClr val="412D63"/>
                </a:solidFill>
              </a:rPr>
              <a:t/>
            </a:r>
            <a:br>
              <a:rPr lang="de-DE" sz="1200" dirty="0" smtClean="0">
                <a:solidFill>
                  <a:srgbClr val="412D63"/>
                </a:solidFill>
              </a:rPr>
            </a:br>
            <a:r>
              <a:rPr lang="de-DE" sz="1200" dirty="0" err="1" smtClean="0">
                <a:solidFill>
                  <a:srgbClr val="412D63"/>
                </a:solidFill>
              </a:rPr>
              <a:t>measurement</a:t>
            </a:r>
            <a:r>
              <a:rPr lang="de-DE" sz="1200" dirty="0">
                <a:solidFill>
                  <a:srgbClr val="412D63"/>
                </a:solidFill>
              </a:rPr>
              <a:t/>
            </a:r>
            <a:br>
              <a:rPr lang="de-DE" sz="1200" dirty="0">
                <a:solidFill>
                  <a:srgbClr val="412D63"/>
                </a:solidFill>
              </a:rPr>
            </a:br>
            <a:r>
              <a:rPr lang="de-DE" sz="1200" dirty="0" err="1" smtClean="0">
                <a:solidFill>
                  <a:srgbClr val="412D63"/>
                </a:solidFill>
              </a:rPr>
              <a:t>data</a:t>
            </a:r>
            <a:endParaRPr lang="en-US" sz="1200" dirty="0" err="1" smtClean="0">
              <a:solidFill>
                <a:srgbClr val="412D63"/>
              </a:solidFill>
            </a:endParaRPr>
          </a:p>
        </p:txBody>
      </p:sp>
      <p:grpSp>
        <p:nvGrpSpPr>
          <p:cNvPr id="113" name="Group 112"/>
          <p:cNvGrpSpPr/>
          <p:nvPr/>
        </p:nvGrpSpPr>
        <p:grpSpPr>
          <a:xfrm>
            <a:off x="6506870" y="3776342"/>
            <a:ext cx="650965" cy="714008"/>
            <a:chOff x="-1692696" y="3447990"/>
            <a:chExt cx="2094014" cy="2016224"/>
          </a:xfrm>
        </p:grpSpPr>
        <p:pic>
          <p:nvPicPr>
            <p:cNvPr id="114" name="Picture 2" descr="C:\Users\awe\Downloads\monitor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696" y="3447990"/>
              <a:ext cx="201622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e\Pictures\diagnoseIT\inspectIT-traces-overview.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51169" y="3564622"/>
              <a:ext cx="2052487" cy="1093031"/>
            </a:xfrm>
            <a:prstGeom prst="rect">
              <a:avLst/>
            </a:prstGeom>
            <a:noFill/>
            <a:ln>
              <a:noFill/>
            </a:ln>
            <a:scene3d>
              <a:camera prst="perspectiveContrastingRightFacing" fov="3000000">
                <a:rot lat="21249337" lon="18840600" rev="816000"/>
              </a:camera>
              <a:lightRig rig="threePt" dir="t"/>
            </a:scene3d>
            <a:extLst>
              <a:ext uri="{909E8E84-426E-40DD-AFC4-6F175D3DCCD1}">
                <a14:hiddenFill xmlns:a14="http://schemas.microsoft.com/office/drawing/2010/main">
                  <a:solidFill>
                    <a:srgbClr val="FFFFFF"/>
                  </a:solidFill>
                </a14:hiddenFill>
              </a:ext>
            </a:extLst>
          </p:spPr>
        </p:pic>
        <p:pic>
          <p:nvPicPr>
            <p:cNvPr id="116" name="Picture 1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1094305">
              <a:off x="-1256584" y="4347831"/>
              <a:ext cx="338177" cy="296864"/>
            </a:xfrm>
            <a:prstGeom prst="rect">
              <a:avLst/>
            </a:prstGeom>
          </p:spPr>
        </p:pic>
      </p:grpSp>
      <p:sp>
        <p:nvSpPr>
          <p:cNvPr id="117" name="Right Arrow 116"/>
          <p:cNvSpPr/>
          <p:nvPr/>
        </p:nvSpPr>
        <p:spPr bwMode="gray">
          <a:xfrm rot="5400000">
            <a:off x="6252624" y="2740488"/>
            <a:ext cx="1656187" cy="213866"/>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grpSp>
        <p:nvGrpSpPr>
          <p:cNvPr id="3" name="Group 2"/>
          <p:cNvGrpSpPr/>
          <p:nvPr/>
        </p:nvGrpSpPr>
        <p:grpSpPr>
          <a:xfrm>
            <a:off x="3532386" y="1304883"/>
            <a:ext cx="576064" cy="321237"/>
            <a:chOff x="3676402" y="1425257"/>
            <a:chExt cx="576064" cy="321237"/>
          </a:xfrm>
        </p:grpSpPr>
        <p:sp>
          <p:nvSpPr>
            <p:cNvPr id="82" name="Flowchart: Alternate Process 81"/>
            <p:cNvSpPr/>
            <p:nvPr/>
          </p:nvSpPr>
          <p:spPr bwMode="gray">
            <a:xfrm>
              <a:off x="3676402" y="1425257"/>
              <a:ext cx="576064" cy="321237"/>
            </a:xfrm>
            <a:prstGeom prst="flowChartAlternateProcess">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55" name="Picture 3" descr="C:\Users\che\ownCloud\inspectIT_marketing\icons\PNG\256x25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45546" y="1538195"/>
              <a:ext cx="180279" cy="1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4860493" y="1119894"/>
            <a:ext cx="576064" cy="321237"/>
            <a:chOff x="5004509" y="1240268"/>
            <a:chExt cx="576064" cy="321237"/>
          </a:xfrm>
        </p:grpSpPr>
        <p:sp>
          <p:nvSpPr>
            <p:cNvPr id="85" name="Flowchart: Alternate Process 84"/>
            <p:cNvSpPr/>
            <p:nvPr/>
          </p:nvSpPr>
          <p:spPr bwMode="gray">
            <a:xfrm>
              <a:off x="5004509" y="1240268"/>
              <a:ext cx="576064" cy="321237"/>
            </a:xfrm>
            <a:prstGeom prst="flowChartAlternateProcess">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56" name="Picture 3" descr="C:\Users\che\ownCloud\inspectIT_marketing\icons\PNG\256x25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0042" y="1354869"/>
              <a:ext cx="180279" cy="1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283968" y="1443264"/>
            <a:ext cx="576064" cy="321237"/>
            <a:chOff x="4427984" y="1563638"/>
            <a:chExt cx="576064" cy="321237"/>
          </a:xfrm>
        </p:grpSpPr>
        <p:sp>
          <p:nvSpPr>
            <p:cNvPr id="88" name="Flowchart: Alternate Process 87"/>
            <p:cNvSpPr/>
            <p:nvPr/>
          </p:nvSpPr>
          <p:spPr bwMode="gray">
            <a:xfrm>
              <a:off x="4427984" y="1563638"/>
              <a:ext cx="576064" cy="321237"/>
            </a:xfrm>
            <a:prstGeom prst="flowChartAlternateProcess">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rgbClr val="412D63"/>
                </a:solidFill>
              </a:endParaRPr>
            </a:p>
          </p:txBody>
        </p:sp>
        <p:pic>
          <p:nvPicPr>
            <p:cNvPr id="57" name="Picture 3" descr="C:\Users\che\ownCloud\inspectIT_marketing\icons\PNG\256x256.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97167" y="1676576"/>
              <a:ext cx="180279" cy="1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a:grpSpLocks noChangeAspect="1"/>
          </p:cNvGrpSpPr>
          <p:nvPr/>
        </p:nvGrpSpPr>
        <p:grpSpPr>
          <a:xfrm>
            <a:off x="6447354" y="1051266"/>
            <a:ext cx="1250049" cy="735627"/>
            <a:chOff x="1277937" y="3065463"/>
            <a:chExt cx="2587402" cy="1575791"/>
          </a:xfrm>
        </p:grpSpPr>
        <p:pic>
          <p:nvPicPr>
            <p:cNvPr id="63" name="Picture 2" descr="C:\Users\awe\ownCloud\APM\inspectIT\inspectIT_marketing\icons\PNG\128x128.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8825" y="3065463"/>
              <a:ext cx="1085627" cy="108562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
            <p:cNvPicPr>
              <a:picLocks noChangeAspect="1" noChangeArrowheads="1"/>
            </p:cNvPicPr>
            <p:nvPr/>
          </p:nvPicPr>
          <p:blipFill>
            <a:blip r:embed="rId15" cstate="print">
              <a:clrChange>
                <a:clrFrom>
                  <a:srgbClr val="DFE4E2"/>
                </a:clrFrom>
                <a:clrTo>
                  <a:srgbClr val="DFE4E2">
                    <a:alpha val="0"/>
                  </a:srgbClr>
                </a:clrTo>
              </a:clrChange>
              <a:extLst>
                <a:ext uri="{28A0092B-C50C-407E-A947-70E740481C1C}">
                  <a14:useLocalDpi xmlns:a14="http://schemas.microsoft.com/office/drawing/2010/main" val="0"/>
                </a:ext>
              </a:extLst>
            </a:blip>
            <a:srcRect/>
            <a:stretch>
              <a:fillRect/>
            </a:stretch>
          </p:blipFill>
          <p:spPr bwMode="auto">
            <a:xfrm>
              <a:off x="1277937" y="4237292"/>
              <a:ext cx="2587402" cy="403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3" name="Date Placeholder 1"/>
          <p:cNvSpPr>
            <a:spLocks noGrp="1"/>
          </p:cNvSpPr>
          <p:nvPr>
            <p:ph type="dt" sz="half" idx="15"/>
          </p:nvPr>
        </p:nvSpPr>
        <p:spPr>
          <a:xfrm>
            <a:off x="761170" y="4767264"/>
            <a:ext cx="677319" cy="271055"/>
          </a:xfrm>
        </p:spPr>
        <p:txBody>
          <a:bodyPr/>
          <a:lstStyle/>
          <a:p>
            <a:fld id="{F81928C7-D4D2-42DC-AA18-2914D6F5F948}" type="datetime1">
              <a:rPr lang="de-DE" smtClean="0"/>
              <a:t>28.04.2017</a:t>
            </a:fld>
            <a:endParaRPr lang="de-DE" dirty="0"/>
          </a:p>
        </p:txBody>
      </p:sp>
      <p:sp>
        <p:nvSpPr>
          <p:cNvPr id="54"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58"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20</a:t>
            </a:fld>
            <a:endParaRPr lang="de-DE" dirty="0"/>
          </a:p>
        </p:txBody>
      </p:sp>
      <p:sp>
        <p:nvSpPr>
          <p:cNvPr id="5" name="TextBox 4"/>
          <p:cNvSpPr txBox="1"/>
          <p:nvPr/>
        </p:nvSpPr>
        <p:spPr bwMode="gray">
          <a:xfrm>
            <a:off x="3826556" y="4549127"/>
            <a:ext cx="5372624" cy="110855"/>
          </a:xfrm>
          <a:prstGeom prst="rect">
            <a:avLst/>
          </a:prstGeom>
          <a:noFill/>
        </p:spPr>
        <p:txBody>
          <a:bodyPr wrap="square" lIns="0" tIns="0" rIns="0" bIns="0" rtlCol="0">
            <a:noAutofit/>
          </a:bodyPr>
          <a:lstStyle/>
          <a:p>
            <a:pPr>
              <a:spcBef>
                <a:spcPts val="300"/>
              </a:spcBef>
              <a:spcAft>
                <a:spcPts val="300"/>
              </a:spcAft>
              <a:buClr>
                <a:schemeClr val="accent1"/>
              </a:buClr>
            </a:pPr>
            <a:r>
              <a:rPr lang="de-DE" sz="1000" dirty="0"/>
              <a:t>http://blog.novatec-gmbh.de/automated-performance-regression-testing/</a:t>
            </a:r>
            <a:endParaRPr lang="de-DE" sz="1000" dirty="0" smtClean="0"/>
          </a:p>
        </p:txBody>
      </p:sp>
    </p:spTree>
    <p:extLst>
      <p:ext uri="{BB962C8B-B14F-4D97-AF65-F5344CB8AC3E}">
        <p14:creationId xmlns:p14="http://schemas.microsoft.com/office/powerpoint/2010/main" val="20113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fade">
                                      <p:cBhvr>
                                        <p:cTn id="66" dur="500"/>
                                        <p:tgtEl>
                                          <p:spTgt spid="93"/>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par>
                                <p:cTn id="70" presetID="10" presetClass="entr" presetSubtype="0"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par>
                                <p:cTn id="73" presetID="10" presetClass="entr" presetSubtype="0"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fade">
                                      <p:cBhvr>
                                        <p:cTn id="75" dur="500"/>
                                        <p:tgtEl>
                                          <p:spTgt spid="9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3"/>
                                        </p:tgtEl>
                                        <p:attrNameLst>
                                          <p:attrName>style.visibility</p:attrName>
                                        </p:attrNameLst>
                                      </p:cBhvr>
                                      <p:to>
                                        <p:strVal val="visible"/>
                                      </p:to>
                                    </p:set>
                                    <p:animEffect transition="in" filter="fade">
                                      <p:cBhvr>
                                        <p:cTn id="78" dur="500"/>
                                        <p:tgtEl>
                                          <p:spTgt spid="10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par>
                                <p:cTn id="82" presetID="1" presetClass="exit" presetSubtype="0" fill="hold" grpId="1" nodeType="withEffect">
                                  <p:stCondLst>
                                    <p:cond delay="0"/>
                                  </p:stCondLst>
                                  <p:childTnLst>
                                    <p:set>
                                      <p:cBhvr>
                                        <p:cTn id="83" dur="1" fill="hold">
                                          <p:stCondLst>
                                            <p:cond delay="0"/>
                                          </p:stCondLst>
                                        </p:cTn>
                                        <p:tgtEl>
                                          <p:spTgt spid="97"/>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99"/>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fade">
                                      <p:cBhvr>
                                        <p:cTn id="92" dur="500"/>
                                        <p:tgtEl>
                                          <p:spTgt spid="10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fade">
                                      <p:cBhvr>
                                        <p:cTn id="95" dur="500"/>
                                        <p:tgtEl>
                                          <p:spTgt spid="102"/>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5">
                                            <p:graphicEl>
                                              <a:chart seriesIdx="-3" categoryIdx="-3" bldStep="gridLegend"/>
                                            </p:graphicEl>
                                          </p:spTgt>
                                        </p:tgtEl>
                                        <p:attrNameLst>
                                          <p:attrName>style.visibility</p:attrName>
                                        </p:attrNameLst>
                                      </p:cBhvr>
                                      <p:to>
                                        <p:strVal val="visible"/>
                                      </p:to>
                                    </p:set>
                                  </p:childTnLst>
                                </p:cTn>
                              </p:par>
                              <p:par>
                                <p:cTn id="100" presetID="10"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Effect transition="in" filter="fade">
                                      <p:cBhvr>
                                        <p:cTn id="102" dur="500"/>
                                        <p:tgtEl>
                                          <p:spTgt spid="105"/>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5">
                                            <p:graphicEl>
                                              <a:chart seriesIdx="-4" categoryIdx="0" bldStep="category"/>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5">
                                            <p:graphicEl>
                                              <a:chart seriesIdx="-4" categoryIdx="1" bldStep="category"/>
                                            </p:graphic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graphicEl>
                                              <a:chart seriesIdx="-4" categoryIdx="2" bldStep="category"/>
                                            </p:graphic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graphicEl>
                                              <a:chart seriesIdx="-4" categoryIdx="3" bldStep="category"/>
                                            </p:graphic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graphicEl>
                                              <a:chart seriesIdx="-4" categoryIdx="4" bldStep="category"/>
                                            </p:graphic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5">
                                            <p:graphicEl>
                                              <a:chart seriesIdx="-4" categoryIdx="5" bldStep="category"/>
                                            </p:graphic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5">
                                            <p:graphicEl>
                                              <a:chart seriesIdx="-4" categoryIdx="6" bldStep="category"/>
                                            </p:graphicEl>
                                          </p:spTgt>
                                        </p:tgtEl>
                                        <p:attrNameLst>
                                          <p:attrName>style.visibility</p:attrName>
                                        </p:attrNameLst>
                                      </p:cBhvr>
                                      <p:to>
                                        <p:strVal val="visible"/>
                                      </p:to>
                                    </p:set>
                                  </p:childTnLst>
                                </p:cTn>
                              </p:par>
                              <p:par>
                                <p:cTn id="129" presetID="10" presetClass="entr" presetSubtype="0" fill="hold" grpId="0" nodeType="withEffect">
                                  <p:stCondLst>
                                    <p:cond delay="0"/>
                                  </p:stCondLst>
                                  <p:childTnLst>
                                    <p:set>
                                      <p:cBhvr>
                                        <p:cTn id="130" dur="1" fill="hold">
                                          <p:stCondLst>
                                            <p:cond delay="0"/>
                                          </p:stCondLst>
                                        </p:cTn>
                                        <p:tgtEl>
                                          <p:spTgt spid="107"/>
                                        </p:tgtEl>
                                        <p:attrNameLst>
                                          <p:attrName>style.visibility</p:attrName>
                                        </p:attrNameLst>
                                      </p:cBhvr>
                                      <p:to>
                                        <p:strVal val="visible"/>
                                      </p:to>
                                    </p:set>
                                    <p:animEffect transition="in" filter="fade">
                                      <p:cBhvr>
                                        <p:cTn id="131" dur="500"/>
                                        <p:tgtEl>
                                          <p:spTgt spid="10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par>
                                <p:cTn id="137" presetID="10" presetClass="entr" presetSubtype="0" fill="hold" nodeType="withEffect">
                                  <p:stCondLst>
                                    <p:cond delay="0"/>
                                  </p:stCondLst>
                                  <p:childTnLst>
                                    <p:set>
                                      <p:cBhvr>
                                        <p:cTn id="138" dur="1" fill="hold">
                                          <p:stCondLst>
                                            <p:cond delay="0"/>
                                          </p:stCondLst>
                                        </p:cTn>
                                        <p:tgtEl>
                                          <p:spTgt spid="109"/>
                                        </p:tgtEl>
                                        <p:attrNameLst>
                                          <p:attrName>style.visibility</p:attrName>
                                        </p:attrNameLst>
                                      </p:cBhvr>
                                      <p:to>
                                        <p:strVal val="visible"/>
                                      </p:to>
                                    </p:set>
                                    <p:animEffect transition="in" filter="fade">
                                      <p:cBhvr>
                                        <p:cTn id="139" dur="500"/>
                                        <p:tgtEl>
                                          <p:spTgt spid="109"/>
                                        </p:tgtEl>
                                      </p:cBhvr>
                                    </p:animEffect>
                                  </p:childTnLst>
                                </p:cTn>
                              </p:par>
                              <p:par>
                                <p:cTn id="140" presetID="10" presetClass="entr" presetSubtype="0" fill="hold" nodeType="with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fade">
                                      <p:cBhvr>
                                        <p:cTn id="142" dur="500"/>
                                        <p:tgtEl>
                                          <p:spTgt spid="108"/>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7"/>
                                        </p:tgtEl>
                                        <p:attrNameLst>
                                          <p:attrName>style.visibility</p:attrName>
                                        </p:attrNameLst>
                                      </p:cBhvr>
                                      <p:to>
                                        <p:strVal val="visible"/>
                                      </p:to>
                                    </p:set>
                                    <p:animEffect transition="in" filter="fade">
                                      <p:cBhvr>
                                        <p:cTn id="14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Graphic spid="75" grpId="0">
        <p:bldSub>
          <a:bldChart bld="category"/>
        </p:bldSub>
      </p:bldGraphic>
      <p:bldP spid="76" grpId="0" animBg="1"/>
      <p:bldP spid="89" grpId="0"/>
      <p:bldP spid="93" grpId="0" animBg="1"/>
      <p:bldP spid="97" grpId="0" animBg="1"/>
      <p:bldP spid="97" grpId="1" animBg="1"/>
      <p:bldP spid="98" grpId="0" animBg="1"/>
      <p:bldP spid="98" grpId="1" animBg="1"/>
      <p:bldP spid="99" grpId="0" animBg="1"/>
      <p:bldP spid="99" grpId="1" animBg="1"/>
      <p:bldP spid="100" grpId="0"/>
      <p:bldP spid="101" grpId="0" animBg="1"/>
      <p:bldP spid="102" grpId="0"/>
      <p:bldP spid="103" grpId="0"/>
      <p:bldP spid="104" grpId="0"/>
      <p:bldP spid="105" grpId="0" animBg="1"/>
      <p:bldP spid="107" grpId="0" animBg="1"/>
      <p:bldP spid="112" grpId="0"/>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21</a:t>
            </a:fld>
            <a:endParaRPr lang="de-DE" dirty="0"/>
          </a:p>
        </p:txBody>
      </p:sp>
      <p:sp>
        <p:nvSpPr>
          <p:cNvPr id="6" name="Title 5"/>
          <p:cNvSpPr>
            <a:spLocks noGrp="1"/>
          </p:cNvSpPr>
          <p:nvPr>
            <p:ph type="title"/>
          </p:nvPr>
        </p:nvSpPr>
        <p:spPr/>
        <p:txBody>
          <a:bodyPr/>
          <a:lstStyle/>
          <a:p>
            <a:r>
              <a:rPr lang="de-DE" dirty="0" smtClean="0"/>
              <a:t>Ausblick</a:t>
            </a:r>
            <a:endParaRPr lang="de-DE" dirty="0"/>
          </a:p>
        </p:txBody>
      </p:sp>
      <p:pic>
        <p:nvPicPr>
          <p:cNvPr id="9" name="Picture 6" descr="http://www.time.polimi.it/wp-content/uploads/2014/10/logoDE-U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6102" y="3570607"/>
            <a:ext cx="528346" cy="603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0" name="Rectangle 9"/>
          <p:cNvSpPr/>
          <p:nvPr/>
        </p:nvSpPr>
        <p:spPr>
          <a:xfrm>
            <a:off x="396031" y="1555651"/>
            <a:ext cx="6048177" cy="1938992"/>
          </a:xfrm>
          <a:prstGeom prst="rect">
            <a:avLst/>
          </a:prstGeom>
        </p:spPr>
        <p:txBody>
          <a:bodyPr wrap="square">
            <a:spAutoFit/>
          </a:bodyPr>
          <a:lstStyle/>
          <a:p>
            <a:pPr marL="342900" indent="-342900">
              <a:lnSpc>
                <a:spcPct val="150000"/>
              </a:lnSpc>
              <a:buClr>
                <a:schemeClr val="bg1"/>
              </a:buClr>
              <a:buSzPct val="100000"/>
              <a:buFont typeface="Wingdings" panose="05000000000000000000" pitchFamily="2" charset="2"/>
              <a:buChar char="§"/>
            </a:pPr>
            <a:r>
              <a:rPr lang="de-DE" b="1" dirty="0" smtClean="0">
                <a:solidFill>
                  <a:srgbClr val="412D63"/>
                </a:solidFill>
              </a:rPr>
              <a:t>Inter-JVM </a:t>
            </a:r>
            <a:r>
              <a:rPr lang="de-DE" b="1" dirty="0" err="1" smtClean="0">
                <a:solidFill>
                  <a:srgbClr val="412D63"/>
                </a:solidFill>
              </a:rPr>
              <a:t>Tracing</a:t>
            </a:r>
            <a:r>
              <a:rPr lang="en-US" dirty="0" smtClean="0">
                <a:solidFill>
                  <a:srgbClr val="412D63"/>
                </a:solidFill>
              </a:rPr>
              <a:t>	  	</a:t>
            </a:r>
            <a:r>
              <a:rPr lang="en-US" b="1" dirty="0" smtClean="0">
                <a:solidFill>
                  <a:srgbClr val="412D63"/>
                </a:solidFill>
              </a:rPr>
              <a:t>Q2/2017</a:t>
            </a:r>
            <a:endParaRPr lang="en-US" b="1" dirty="0" smtClean="0">
              <a:solidFill>
                <a:srgbClr val="412D63"/>
              </a:solidFill>
            </a:endParaRPr>
          </a:p>
          <a:p>
            <a:pPr marL="342900" indent="-342900">
              <a:lnSpc>
                <a:spcPct val="150000"/>
              </a:lnSpc>
              <a:buClr>
                <a:schemeClr val="bg1"/>
              </a:buClr>
              <a:buSzPct val="100000"/>
              <a:buFont typeface="Wingdings" panose="05000000000000000000" pitchFamily="2" charset="2"/>
              <a:buChar char="§"/>
            </a:pPr>
            <a:r>
              <a:rPr lang="en-US" b="1" dirty="0" smtClean="0">
                <a:solidFill>
                  <a:srgbClr val="412D63"/>
                </a:solidFill>
              </a:rPr>
              <a:t>Browser Agent		</a:t>
            </a:r>
            <a:r>
              <a:rPr lang="en-US" b="1" dirty="0">
                <a:solidFill>
                  <a:srgbClr val="412D63"/>
                </a:solidFill>
              </a:rPr>
              <a:t>	</a:t>
            </a:r>
            <a:r>
              <a:rPr lang="en-US" b="1" dirty="0" smtClean="0">
                <a:solidFill>
                  <a:srgbClr val="412D63"/>
                </a:solidFill>
              </a:rPr>
              <a:t>Q2/2017</a:t>
            </a:r>
          </a:p>
          <a:p>
            <a:pPr marL="342900" indent="-342900">
              <a:lnSpc>
                <a:spcPct val="150000"/>
              </a:lnSpc>
              <a:buClr>
                <a:schemeClr val="bg1"/>
              </a:buClr>
              <a:buSzPct val="100000"/>
              <a:buFont typeface="Wingdings" panose="05000000000000000000" pitchFamily="2" charset="2"/>
              <a:buChar char="§"/>
            </a:pPr>
            <a:r>
              <a:rPr lang="de-DE" b="1" dirty="0" err="1" smtClean="0">
                <a:solidFill>
                  <a:srgbClr val="412D63"/>
                </a:solidFill>
              </a:rPr>
              <a:t>Anomaly</a:t>
            </a:r>
            <a:r>
              <a:rPr lang="de-DE" b="1" dirty="0" smtClean="0">
                <a:solidFill>
                  <a:srgbClr val="412D63"/>
                </a:solidFill>
              </a:rPr>
              <a:t> </a:t>
            </a:r>
            <a:r>
              <a:rPr lang="de-DE" b="1" dirty="0" err="1" smtClean="0">
                <a:solidFill>
                  <a:srgbClr val="412D63"/>
                </a:solidFill>
              </a:rPr>
              <a:t>Detection</a:t>
            </a:r>
            <a:r>
              <a:rPr lang="de-DE" b="1" dirty="0" smtClean="0">
                <a:solidFill>
                  <a:srgbClr val="412D63"/>
                </a:solidFill>
              </a:rPr>
              <a:t>		</a:t>
            </a:r>
            <a:r>
              <a:rPr lang="de-DE" b="1" dirty="0" smtClean="0">
                <a:solidFill>
                  <a:srgbClr val="412D63"/>
                </a:solidFill>
              </a:rPr>
              <a:t>?/</a:t>
            </a:r>
            <a:r>
              <a:rPr lang="de-DE" b="1" dirty="0" smtClean="0">
                <a:solidFill>
                  <a:srgbClr val="412D63"/>
                </a:solidFill>
              </a:rPr>
              <a:t>2017</a:t>
            </a:r>
          </a:p>
          <a:p>
            <a:pPr marL="342900" indent="-342900">
              <a:lnSpc>
                <a:spcPct val="150000"/>
              </a:lnSpc>
              <a:buClr>
                <a:schemeClr val="bg1"/>
              </a:buClr>
              <a:buSzPct val="100000"/>
              <a:buFont typeface="Wingdings" panose="05000000000000000000" pitchFamily="2" charset="2"/>
              <a:buChar char="§"/>
            </a:pPr>
            <a:r>
              <a:rPr lang="de-DE" b="1" dirty="0" smtClean="0">
                <a:solidFill>
                  <a:srgbClr val="412D63"/>
                </a:solidFill>
              </a:rPr>
              <a:t>Mobile </a:t>
            </a:r>
            <a:r>
              <a:rPr lang="de-DE" b="1" dirty="0" err="1" smtClean="0">
                <a:solidFill>
                  <a:srgbClr val="412D63"/>
                </a:solidFill>
              </a:rPr>
              <a:t>Agents</a:t>
            </a:r>
            <a:r>
              <a:rPr lang="de-DE" b="1" dirty="0" smtClean="0">
                <a:solidFill>
                  <a:srgbClr val="412D63"/>
                </a:solidFill>
              </a:rPr>
              <a:t>			?/2017 | 18</a:t>
            </a:r>
            <a:endParaRPr lang="en-US" b="1" dirty="0">
              <a:solidFill>
                <a:srgbClr val="412D63"/>
              </a:solidFill>
            </a:endParaRPr>
          </a:p>
          <a:p>
            <a:pPr marL="342900" indent="-342900">
              <a:lnSpc>
                <a:spcPct val="150000"/>
              </a:lnSpc>
              <a:buClr>
                <a:schemeClr val="bg1"/>
              </a:buClr>
              <a:buSzPct val="100000"/>
              <a:buFont typeface="Wingdings" panose="05000000000000000000" pitchFamily="2" charset="2"/>
              <a:buChar char="§"/>
            </a:pPr>
            <a:r>
              <a:rPr lang="en-US" b="1" dirty="0" smtClean="0">
                <a:solidFill>
                  <a:srgbClr val="412D63"/>
                </a:solidFill>
              </a:rPr>
              <a:t>Scalability Improvements</a:t>
            </a:r>
            <a:r>
              <a:rPr lang="en-US" b="1" smtClean="0">
                <a:solidFill>
                  <a:srgbClr val="412D63"/>
                </a:solidFill>
              </a:rPr>
              <a:t>	</a:t>
            </a:r>
            <a:r>
              <a:rPr lang="de-DE" b="1" smtClean="0">
                <a:solidFill>
                  <a:srgbClr val="412D63"/>
                </a:solidFill>
              </a:rPr>
              <a:t>?/</a:t>
            </a:r>
            <a:r>
              <a:rPr lang="de-DE" b="1" dirty="0" smtClean="0">
                <a:solidFill>
                  <a:srgbClr val="412D63"/>
                </a:solidFill>
              </a:rPr>
              <a:t>2017 | 18</a:t>
            </a:r>
            <a:endParaRPr lang="de-DE" b="1" dirty="0">
              <a:solidFill>
                <a:srgbClr val="412D63"/>
              </a:solidFill>
            </a:endParaRPr>
          </a:p>
        </p:txBody>
      </p:sp>
      <p:sp>
        <p:nvSpPr>
          <p:cNvPr id="11" name="Rectangle 10"/>
          <p:cNvSpPr/>
          <p:nvPr/>
        </p:nvSpPr>
        <p:spPr>
          <a:xfrm>
            <a:off x="4139952" y="1037602"/>
            <a:ext cx="1535870" cy="506292"/>
          </a:xfrm>
          <a:prstGeom prst="rect">
            <a:avLst/>
          </a:prstGeom>
        </p:spPr>
        <p:txBody>
          <a:bodyPr wrap="none">
            <a:spAutoFit/>
          </a:bodyPr>
          <a:lstStyle/>
          <a:p>
            <a:pPr>
              <a:lnSpc>
                <a:spcPct val="150000"/>
              </a:lnSpc>
              <a:buClr>
                <a:srgbClr val="C00000"/>
              </a:buClr>
              <a:buSzPct val="100000"/>
            </a:pPr>
            <a:r>
              <a:rPr lang="en-US" sz="2000" b="1" dirty="0" err="1" smtClean="0">
                <a:solidFill>
                  <a:srgbClr val="911919"/>
                </a:solidFill>
                <a:latin typeface="Calibri" panose="020F0502020204030204" pitchFamily="34" charset="0"/>
              </a:rPr>
              <a:t>Abschätzung</a:t>
            </a:r>
            <a:endParaRPr lang="en-US" sz="2000" b="1" dirty="0">
              <a:solidFill>
                <a:srgbClr val="911919"/>
              </a:solidFill>
              <a:latin typeface="Calibri" panose="020F0502020204030204" pitchFamily="34" charset="0"/>
            </a:endParaRPr>
          </a:p>
        </p:txBody>
      </p:sp>
      <p:sp>
        <p:nvSpPr>
          <p:cNvPr id="12" name="Rectangle 11"/>
          <p:cNvSpPr/>
          <p:nvPr/>
        </p:nvSpPr>
        <p:spPr>
          <a:xfrm>
            <a:off x="740817" y="1049359"/>
            <a:ext cx="996363" cy="506292"/>
          </a:xfrm>
          <a:prstGeom prst="rect">
            <a:avLst/>
          </a:prstGeom>
        </p:spPr>
        <p:txBody>
          <a:bodyPr wrap="none">
            <a:spAutoFit/>
          </a:bodyPr>
          <a:lstStyle/>
          <a:p>
            <a:pPr>
              <a:lnSpc>
                <a:spcPct val="150000"/>
              </a:lnSpc>
              <a:buClr>
                <a:srgbClr val="C00000"/>
              </a:buClr>
              <a:buSzPct val="100000"/>
            </a:pPr>
            <a:r>
              <a:rPr lang="en-US" sz="2000" b="1" dirty="0" smtClean="0">
                <a:solidFill>
                  <a:srgbClr val="911919"/>
                </a:solidFill>
                <a:latin typeface="Calibri" panose="020F0502020204030204" pitchFamily="34" charset="0"/>
              </a:rPr>
              <a:t>Feature</a:t>
            </a:r>
            <a:endParaRPr lang="en-US" sz="2000" b="1" dirty="0">
              <a:solidFill>
                <a:srgbClr val="911919"/>
              </a:solidFill>
              <a:latin typeface="Calibri" panose="020F0502020204030204" pitchFamily="34" charset="0"/>
            </a:endParaRPr>
          </a:p>
        </p:txBody>
      </p:sp>
      <p:sp>
        <p:nvSpPr>
          <p:cNvPr id="13" name="Rectangle 12"/>
          <p:cNvSpPr/>
          <p:nvPr/>
        </p:nvSpPr>
        <p:spPr>
          <a:xfrm>
            <a:off x="6942322" y="1037602"/>
            <a:ext cx="1374094" cy="506292"/>
          </a:xfrm>
          <a:prstGeom prst="rect">
            <a:avLst/>
          </a:prstGeom>
        </p:spPr>
        <p:txBody>
          <a:bodyPr wrap="none">
            <a:spAutoFit/>
          </a:bodyPr>
          <a:lstStyle/>
          <a:p>
            <a:pPr>
              <a:lnSpc>
                <a:spcPct val="150000"/>
              </a:lnSpc>
              <a:buClr>
                <a:srgbClr val="C00000"/>
              </a:buClr>
              <a:buSzPct val="100000"/>
            </a:pPr>
            <a:r>
              <a:rPr lang="en-US" sz="2000" b="1" dirty="0" smtClean="0">
                <a:solidFill>
                  <a:srgbClr val="911919"/>
                </a:solidFill>
                <a:latin typeface="Calibri" panose="020F0502020204030204" pitchFamily="34" charset="0"/>
              </a:rPr>
              <a:t>Sponsoring</a:t>
            </a:r>
            <a:endParaRPr lang="en-US" sz="2000" b="1" dirty="0">
              <a:solidFill>
                <a:srgbClr val="911919"/>
              </a:solidFill>
              <a:latin typeface="Calibri" panose="020F0502020204030204" pitchFamily="34" charset="0"/>
            </a:endParaRPr>
          </a:p>
        </p:txBody>
      </p:sp>
      <p:pic>
        <p:nvPicPr>
          <p:cNvPr id="14" name="Picture 2" descr="C:\Users\che\Pictures\NovaTec Logo\Novatec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383167"/>
            <a:ext cx="1570874" cy="476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15" name="Straight Connector 14"/>
          <p:cNvCxnSpPr/>
          <p:nvPr/>
        </p:nvCxnSpPr>
        <p:spPr bwMode="gray">
          <a:xfrm>
            <a:off x="6444208" y="1632995"/>
            <a:ext cx="0" cy="1730843"/>
          </a:xfrm>
          <a:prstGeom prst="line">
            <a:avLst/>
          </a:prstGeom>
          <a:ln/>
        </p:spPr>
        <p:style>
          <a:lnRef idx="2">
            <a:schemeClr val="accent2"/>
          </a:lnRef>
          <a:fillRef idx="0">
            <a:schemeClr val="accent2"/>
          </a:fillRef>
          <a:effectRef idx="1">
            <a:schemeClr val="accent2"/>
          </a:effectRef>
          <a:fontRef idx="minor">
            <a:schemeClr val="tx1"/>
          </a:fontRef>
        </p:style>
      </p:cxnSp>
      <p:pic>
        <p:nvPicPr>
          <p:cNvPr id="16" name="Picture 4" descr="https://upload.wikimedia.org/wikipedia/commons/thumb/5/5c/BMBF_Logo.svg/2000px-BMBF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9654" y="3790541"/>
            <a:ext cx="1155582" cy="596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17" name="Straight Connector 16"/>
          <p:cNvCxnSpPr/>
          <p:nvPr/>
        </p:nvCxnSpPr>
        <p:spPr bwMode="gray">
          <a:xfrm>
            <a:off x="6444208" y="3700172"/>
            <a:ext cx="0" cy="564530"/>
          </a:xfrm>
          <a:prstGeom prst="line">
            <a:avLst/>
          </a:prstGeom>
          <a:ln/>
        </p:spPr>
        <p:style>
          <a:lnRef idx="2">
            <a:schemeClr val="accent2"/>
          </a:lnRef>
          <a:fillRef idx="0">
            <a:schemeClr val="accent2"/>
          </a:fillRef>
          <a:effectRef idx="1">
            <a:schemeClr val="accent2"/>
          </a:effectRef>
          <a:fontRef idx="minor">
            <a:schemeClr val="tx1"/>
          </a:fontRef>
        </p:style>
      </p:cxnSp>
      <p:pic>
        <p:nvPicPr>
          <p:cNvPr id="18" name="Picture 2" descr="C:\Users\che\Pictures\NovaTec Logo\Novatec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4218679"/>
            <a:ext cx="1034913" cy="31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9" name="Grafik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2322" y="3435846"/>
            <a:ext cx="1105200" cy="269669"/>
          </a:xfrm>
          <a:prstGeom prst="rect">
            <a:avLst/>
          </a:prstGeom>
        </p:spPr>
      </p:pic>
    </p:spTree>
    <p:extLst>
      <p:ext uri="{BB962C8B-B14F-4D97-AF65-F5344CB8AC3E}">
        <p14:creationId xmlns:p14="http://schemas.microsoft.com/office/powerpoint/2010/main" val="76006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915567"/>
            <a:ext cx="6284334" cy="3456384"/>
          </a:xfrm>
          <a:prstGeom prst="rect">
            <a:avLst/>
          </a:prstGeom>
          <a:ln>
            <a:solidFill>
              <a:schemeClr val="tx1"/>
            </a:solidFill>
          </a:ln>
        </p:spPr>
      </p:pic>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22</a:t>
            </a:fld>
            <a:endParaRPr lang="de-DE" dirty="0"/>
          </a:p>
        </p:txBody>
      </p:sp>
      <p:sp>
        <p:nvSpPr>
          <p:cNvPr id="6" name="Title 5"/>
          <p:cNvSpPr>
            <a:spLocks noGrp="1"/>
          </p:cNvSpPr>
          <p:nvPr>
            <p:ph type="title"/>
          </p:nvPr>
        </p:nvSpPr>
        <p:spPr/>
        <p:txBody>
          <a:bodyPr/>
          <a:lstStyle/>
          <a:p>
            <a:r>
              <a:rPr lang="de-DE" dirty="0" smtClean="0"/>
              <a:t>Prototyp : Inter-JVM </a:t>
            </a:r>
            <a:r>
              <a:rPr lang="de-DE" dirty="0" err="1" smtClean="0"/>
              <a:t>Tracing</a:t>
            </a:r>
            <a:endParaRPr lang="de-D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9426" y="1124651"/>
            <a:ext cx="6296950" cy="3463323"/>
          </a:xfrm>
          <a:prstGeom prst="rect">
            <a:avLst/>
          </a:prstGeom>
          <a:ln>
            <a:solidFill>
              <a:schemeClr val="tx1"/>
            </a:solidFill>
          </a:ln>
        </p:spPr>
      </p:pic>
    </p:spTree>
    <p:extLst>
      <p:ext uri="{BB962C8B-B14F-4D97-AF65-F5344CB8AC3E}">
        <p14:creationId xmlns:p14="http://schemas.microsoft.com/office/powerpoint/2010/main" val="327344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23</a:t>
            </a:fld>
            <a:endParaRPr lang="de-DE" dirty="0"/>
          </a:p>
        </p:txBody>
      </p:sp>
      <p:sp>
        <p:nvSpPr>
          <p:cNvPr id="6" name="Title 5"/>
          <p:cNvSpPr>
            <a:spLocks noGrp="1"/>
          </p:cNvSpPr>
          <p:nvPr>
            <p:ph type="title"/>
          </p:nvPr>
        </p:nvSpPr>
        <p:spPr/>
        <p:txBody>
          <a:bodyPr/>
          <a:lstStyle/>
          <a:p>
            <a:r>
              <a:rPr lang="de-DE" dirty="0" smtClean="0"/>
              <a:t>Prototyp : Browser Agent</a:t>
            </a:r>
            <a:endParaRPr lang="de-D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51774"/>
            <a:ext cx="2736304" cy="353154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0193" y="951774"/>
            <a:ext cx="5612007" cy="318890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1707654"/>
            <a:ext cx="4885723" cy="2875452"/>
          </a:xfrm>
          <a:prstGeom prst="rect">
            <a:avLst/>
          </a:prstGeom>
        </p:spPr>
      </p:pic>
    </p:spTree>
    <p:extLst>
      <p:ext uri="{BB962C8B-B14F-4D97-AF65-F5344CB8AC3E}">
        <p14:creationId xmlns:p14="http://schemas.microsoft.com/office/powerpoint/2010/main" val="394428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8A6D4E88-C7D7-430A-A494-F374B76B183E}"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24</a:t>
            </a:fld>
            <a:endParaRPr lang="de-DE" dirty="0"/>
          </a:p>
        </p:txBody>
      </p:sp>
      <p:sp>
        <p:nvSpPr>
          <p:cNvPr id="6" name="Title 5"/>
          <p:cNvSpPr>
            <a:spLocks noGrp="1"/>
          </p:cNvSpPr>
          <p:nvPr>
            <p:ph type="title"/>
          </p:nvPr>
        </p:nvSpPr>
        <p:spPr/>
        <p:txBody>
          <a:bodyPr/>
          <a:lstStyle/>
          <a:p>
            <a:r>
              <a:rPr lang="de-DE" dirty="0" smtClean="0"/>
              <a:t>Prototyp : iOS Agent</a:t>
            </a:r>
            <a:endParaRPr lang="de-DE"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3" y="843558"/>
            <a:ext cx="6336704" cy="3429081"/>
          </a:xfrm>
          <a:prstGeom prst="rect">
            <a:avLst/>
          </a:prstGeom>
          <a:ln>
            <a:solidFill>
              <a:schemeClr val="tx1"/>
            </a:solidFill>
          </a:ln>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00" y="987574"/>
            <a:ext cx="6341516" cy="3431685"/>
          </a:xfrm>
          <a:prstGeom prst="rect">
            <a:avLst/>
          </a:prstGeom>
          <a:ln>
            <a:solidFill>
              <a:schemeClr val="tx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171" y="1203598"/>
            <a:ext cx="5322998" cy="3443185"/>
          </a:xfrm>
          <a:prstGeom prst="rect">
            <a:avLst/>
          </a:prstGeom>
        </p:spPr>
      </p:pic>
    </p:spTree>
    <p:extLst>
      <p:ext uri="{BB962C8B-B14F-4D97-AF65-F5344CB8AC3E}">
        <p14:creationId xmlns:p14="http://schemas.microsoft.com/office/powerpoint/2010/main" val="384109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lstStyle/>
          <a:p>
            <a:r>
              <a:rPr lang="de-DE" dirty="0" smtClean="0"/>
              <a:t>Fragen … ?</a:t>
            </a:r>
            <a:endParaRPr lang="de-DE" dirty="0"/>
          </a:p>
        </p:txBody>
      </p:sp>
      <p:sp>
        <p:nvSpPr>
          <p:cNvPr id="4" name="CustomShape 11"/>
          <p:cNvSpPr/>
          <p:nvPr/>
        </p:nvSpPr>
        <p:spPr>
          <a:xfrm>
            <a:off x="611560" y="2532950"/>
            <a:ext cx="1728192" cy="267385"/>
          </a:xfrm>
          <a:prstGeom prst="rect">
            <a:avLst/>
          </a:prstGeom>
          <a:noFill/>
          <a:ln>
            <a:noFill/>
          </a:ln>
        </p:spPr>
        <p:txBody>
          <a:bodyPr lIns="90000" tIns="45000" rIns="90000" bIns="45000"/>
          <a:lstStyle/>
          <a:p>
            <a:pPr algn="ctr">
              <a:lnSpc>
                <a:spcPct val="100000"/>
              </a:lnSpc>
            </a:pPr>
            <a:r>
              <a:rPr lang="en-US" b="1" dirty="0" smtClean="0">
                <a:solidFill>
                  <a:schemeClr val="bg1"/>
                </a:solidFill>
              </a:rPr>
              <a:t>Matthias Huber</a:t>
            </a:r>
            <a:endParaRPr b="1" dirty="0">
              <a:solidFill>
                <a:schemeClr val="bg1"/>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50430" y="1151496"/>
            <a:ext cx="1029283" cy="13441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cons.iconarchive.com/icons/double-j-design/origami/128/email-icon.png"/>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113425" y="1347614"/>
            <a:ext cx="319069" cy="319069"/>
          </a:xfrm>
          <a:prstGeom prst="rect">
            <a:avLst/>
          </a:prstGeom>
          <a:noFill/>
          <a:extLst>
            <a:ext uri="{909E8E84-426E-40DD-AFC4-6F175D3DCCD1}">
              <a14:hiddenFill xmlns:a14="http://schemas.microsoft.com/office/drawing/2010/main">
                <a:solidFill>
                  <a:srgbClr val="FFFFFF"/>
                </a:solidFill>
              </a14:hiddenFill>
            </a:ext>
          </a:extLst>
        </p:spPr>
      </p:pic>
      <p:sp>
        <p:nvSpPr>
          <p:cNvPr id="14" name="CustomShape 11"/>
          <p:cNvSpPr/>
          <p:nvPr/>
        </p:nvSpPr>
        <p:spPr>
          <a:xfrm>
            <a:off x="2382160" y="1415156"/>
            <a:ext cx="3485984" cy="266384"/>
          </a:xfrm>
          <a:prstGeom prst="rect">
            <a:avLst/>
          </a:prstGeom>
          <a:noFill/>
          <a:ln>
            <a:noFill/>
          </a:ln>
        </p:spPr>
        <p:txBody>
          <a:bodyPr lIns="90000" tIns="45000" rIns="90000" bIns="45000"/>
          <a:lstStyle/>
          <a:p>
            <a:pPr>
              <a:lnSpc>
                <a:spcPct val="100000"/>
              </a:lnSpc>
            </a:pPr>
            <a:r>
              <a:rPr lang="de-DE" sz="1400" dirty="0">
                <a:solidFill>
                  <a:schemeClr val="bg1"/>
                </a:solidFill>
              </a:rPr>
              <a:t>m</a:t>
            </a:r>
            <a:r>
              <a:rPr lang="de-DE" sz="1400" dirty="0" smtClean="0">
                <a:solidFill>
                  <a:schemeClr val="bg1"/>
                </a:solidFill>
              </a:rPr>
              <a:t>atthias.huber@novatec-gmbh.de</a:t>
            </a:r>
            <a:endParaRPr sz="1400" dirty="0">
              <a:solidFill>
                <a:schemeClr val="bg1"/>
              </a:solidFill>
            </a:endParaRPr>
          </a:p>
        </p:txBody>
      </p:sp>
      <p:sp>
        <p:nvSpPr>
          <p:cNvPr id="25" name="Rectangle 24"/>
          <p:cNvSpPr/>
          <p:nvPr/>
        </p:nvSpPr>
        <p:spPr bwMode="gray">
          <a:xfrm>
            <a:off x="6732240" y="1093239"/>
            <a:ext cx="1800200" cy="3024336"/>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de-DE" sz="1600" dirty="0" err="1" smtClean="0">
              <a:solidFill>
                <a:schemeClr val="bg1"/>
              </a:solidFill>
            </a:endParaRPr>
          </a:p>
        </p:txBody>
      </p:sp>
      <p:pic>
        <p:nvPicPr>
          <p:cNvPr id="26" name="Bild 16"/>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770417" y="2249070"/>
            <a:ext cx="535314" cy="500353"/>
          </a:xfrm>
          <a:prstGeom prst="rect">
            <a:avLst/>
          </a:prstGeom>
          <a:ln>
            <a:noFill/>
          </a:ln>
        </p:spPr>
      </p:pic>
      <p:sp>
        <p:nvSpPr>
          <p:cNvPr id="27" name="CustomShape 11"/>
          <p:cNvSpPr/>
          <p:nvPr/>
        </p:nvSpPr>
        <p:spPr>
          <a:xfrm>
            <a:off x="7304912" y="2339023"/>
            <a:ext cx="1229605" cy="266384"/>
          </a:xfrm>
          <a:prstGeom prst="rect">
            <a:avLst/>
          </a:prstGeom>
          <a:noFill/>
          <a:ln>
            <a:noFill/>
          </a:ln>
        </p:spPr>
        <p:txBody>
          <a:bodyPr lIns="90000" tIns="45000" rIns="90000" bIns="45000"/>
          <a:lstStyle/>
          <a:p>
            <a:pPr>
              <a:lnSpc>
                <a:spcPct val="100000"/>
              </a:lnSpc>
            </a:pPr>
            <a:r>
              <a:rPr lang="en-US" sz="800" dirty="0" smtClean="0">
                <a:solidFill>
                  <a:srgbClr val="412D63"/>
                </a:solidFill>
              </a:rPr>
              <a:t>@</a:t>
            </a:r>
            <a:r>
              <a:rPr lang="de-DE" sz="800" dirty="0" err="1" smtClean="0">
                <a:solidFill>
                  <a:srgbClr val="412D63"/>
                </a:solidFill>
              </a:rPr>
              <a:t>inspectit_apm</a:t>
            </a:r>
            <a:endParaRPr sz="800" dirty="0">
              <a:solidFill>
                <a:srgbClr val="412D63"/>
              </a:solidFill>
            </a:endParaRPr>
          </a:p>
        </p:txBody>
      </p:sp>
      <p:pic>
        <p:nvPicPr>
          <p:cNvPr id="28" name="Bild 20"/>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700887" y="1741311"/>
            <a:ext cx="668232" cy="376474"/>
          </a:xfrm>
          <a:prstGeom prst="rect">
            <a:avLst/>
          </a:prstGeom>
          <a:ln>
            <a:noFill/>
          </a:ln>
        </p:spPr>
      </p:pic>
      <p:sp>
        <p:nvSpPr>
          <p:cNvPr id="29" name="CustomShape 11"/>
          <p:cNvSpPr/>
          <p:nvPr/>
        </p:nvSpPr>
        <p:spPr>
          <a:xfrm>
            <a:off x="7306635" y="1807409"/>
            <a:ext cx="834069" cy="266384"/>
          </a:xfrm>
          <a:prstGeom prst="rect">
            <a:avLst/>
          </a:prstGeom>
          <a:noFill/>
          <a:ln>
            <a:noFill/>
          </a:ln>
        </p:spPr>
        <p:txBody>
          <a:bodyPr lIns="90000" tIns="45000" rIns="90000" bIns="45000"/>
          <a:lstStyle/>
          <a:p>
            <a:pPr>
              <a:lnSpc>
                <a:spcPct val="100000"/>
              </a:lnSpc>
            </a:pPr>
            <a:r>
              <a:rPr lang="de-DE" sz="800" dirty="0" err="1" smtClean="0">
                <a:solidFill>
                  <a:srgbClr val="412D63"/>
                </a:solidFill>
              </a:rPr>
              <a:t>inspectit</a:t>
            </a:r>
            <a:endParaRPr sz="800" dirty="0">
              <a:solidFill>
                <a:srgbClr val="412D63"/>
              </a:solidFill>
            </a:endParaRPr>
          </a:p>
        </p:txBody>
      </p:sp>
      <p:pic>
        <p:nvPicPr>
          <p:cNvPr id="30" name="Picture 2"/>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529" y="1165247"/>
            <a:ext cx="505327" cy="45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CustomShape 11"/>
          <p:cNvSpPr/>
          <p:nvPr/>
        </p:nvSpPr>
        <p:spPr>
          <a:xfrm>
            <a:off x="7304912" y="1237695"/>
            <a:ext cx="834069" cy="266384"/>
          </a:xfrm>
          <a:prstGeom prst="rect">
            <a:avLst/>
          </a:prstGeom>
          <a:noFill/>
          <a:ln>
            <a:noFill/>
          </a:ln>
        </p:spPr>
        <p:txBody>
          <a:bodyPr lIns="90000" tIns="45000" rIns="90000" bIns="45000"/>
          <a:lstStyle/>
          <a:p>
            <a:pPr>
              <a:lnSpc>
                <a:spcPct val="100000"/>
              </a:lnSpc>
            </a:pPr>
            <a:r>
              <a:rPr lang="de-DE" sz="800" dirty="0" err="1" smtClean="0">
                <a:solidFill>
                  <a:srgbClr val="412D63"/>
                </a:solidFill>
              </a:rPr>
              <a:t>inspectit</a:t>
            </a:r>
            <a:endParaRPr sz="800" dirty="0">
              <a:solidFill>
                <a:srgbClr val="412D63"/>
              </a:solidFill>
            </a:endParaRPr>
          </a:p>
        </p:txBody>
      </p:sp>
      <p:sp>
        <p:nvSpPr>
          <p:cNvPr id="32" name="CustomShape 11"/>
          <p:cNvSpPr/>
          <p:nvPr/>
        </p:nvSpPr>
        <p:spPr>
          <a:xfrm>
            <a:off x="7305619" y="2821431"/>
            <a:ext cx="1244202" cy="395102"/>
          </a:xfrm>
          <a:prstGeom prst="rect">
            <a:avLst/>
          </a:prstGeom>
          <a:noFill/>
          <a:ln>
            <a:noFill/>
          </a:ln>
        </p:spPr>
        <p:txBody>
          <a:bodyPr lIns="90000" tIns="45000" rIns="90000" bIns="45000"/>
          <a:lstStyle/>
          <a:p>
            <a:pPr>
              <a:lnSpc>
                <a:spcPct val="100000"/>
              </a:lnSpc>
            </a:pPr>
            <a:r>
              <a:rPr lang="de-DE" sz="800" dirty="0" smtClean="0">
                <a:solidFill>
                  <a:srgbClr val="412D63"/>
                </a:solidFill>
              </a:rPr>
              <a:t>http://inspectit.rocks</a:t>
            </a:r>
            <a:endParaRPr sz="800" dirty="0">
              <a:solidFill>
                <a:srgbClr val="412D63"/>
              </a:solidFill>
            </a:endParaRPr>
          </a:p>
        </p:txBody>
      </p:sp>
      <p:pic>
        <p:nvPicPr>
          <p:cNvPr id="33" name="Picture 2" descr="C:\Users\awe\ownCloud\APM\inspectIT\inspectIT_marketing\icons\PNG\128x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0424" y="2829939"/>
            <a:ext cx="400091" cy="3865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Book, Reading, Documentation, Help, Manual, Black, Sig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62454" y="3469503"/>
            <a:ext cx="372173" cy="372173"/>
          </a:xfrm>
          <a:prstGeom prst="rect">
            <a:avLst/>
          </a:prstGeom>
          <a:noFill/>
          <a:extLst>
            <a:ext uri="{909E8E84-426E-40DD-AFC4-6F175D3DCCD1}">
              <a14:hiddenFill xmlns:a14="http://schemas.microsoft.com/office/drawing/2010/main">
                <a:solidFill>
                  <a:srgbClr val="FFFFFF"/>
                </a:solidFill>
              </a14:hiddenFill>
            </a:ext>
          </a:extLst>
        </p:spPr>
      </p:pic>
      <p:sp>
        <p:nvSpPr>
          <p:cNvPr id="35" name="CustomShape 11"/>
          <p:cNvSpPr/>
          <p:nvPr/>
        </p:nvSpPr>
        <p:spPr>
          <a:xfrm>
            <a:off x="7318051" y="3315317"/>
            <a:ext cx="1202178" cy="395102"/>
          </a:xfrm>
          <a:prstGeom prst="rect">
            <a:avLst/>
          </a:prstGeom>
          <a:noFill/>
          <a:ln>
            <a:noFill/>
          </a:ln>
        </p:spPr>
        <p:txBody>
          <a:bodyPr lIns="90000" tIns="45000" rIns="90000" bIns="45000"/>
          <a:lstStyle/>
          <a:p>
            <a:pPr>
              <a:lnSpc>
                <a:spcPct val="100000"/>
              </a:lnSpc>
            </a:pPr>
            <a:r>
              <a:rPr lang="de-DE" sz="800" dirty="0">
                <a:solidFill>
                  <a:srgbClr val="412D63"/>
                </a:solidFill>
              </a:rPr>
              <a:t>https://inspectit-performance.atlassian.net/wiki/display/HOME/inspectIT+Home</a:t>
            </a:r>
            <a:endParaRPr sz="800" dirty="0">
              <a:solidFill>
                <a:srgbClr val="412D63"/>
              </a:solidFill>
            </a:endParaRPr>
          </a:p>
        </p:txBody>
      </p:sp>
    </p:spTree>
    <p:extLst>
      <p:ext uri="{BB962C8B-B14F-4D97-AF65-F5344CB8AC3E}">
        <p14:creationId xmlns:p14="http://schemas.microsoft.com/office/powerpoint/2010/main" val="42406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bwMode="gray">
          <a:xfrm>
            <a:off x="3422506" y="843558"/>
            <a:ext cx="2286032" cy="313040"/>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a:solidFill>
                  <a:srgbClr val="412D63"/>
                </a:solidFill>
                <a:latin typeface="Montserrat Black" panose="00000A00000000000000" pitchFamily="2" charset="0"/>
              </a:rPr>
              <a:t>Lizenzkosten</a:t>
            </a:r>
            <a:endParaRPr lang="en-US" sz="1600" dirty="0" err="1" smtClean="0">
              <a:solidFill>
                <a:schemeClr val="bg1"/>
              </a:solidFill>
            </a:endParaRPr>
          </a:p>
        </p:txBody>
      </p:sp>
      <p:sp>
        <p:nvSpPr>
          <p:cNvPr id="54" name="Rounded Rectangle 53"/>
          <p:cNvSpPr/>
          <p:nvPr/>
        </p:nvSpPr>
        <p:spPr bwMode="gray">
          <a:xfrm>
            <a:off x="3422598" y="3075806"/>
            <a:ext cx="2286032" cy="317890"/>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dirty="0" err="1">
                <a:solidFill>
                  <a:srgbClr val="412D63"/>
                </a:solidFill>
                <a:latin typeface="Montserrat Black" panose="00000A00000000000000" pitchFamily="2" charset="0"/>
              </a:rPr>
              <a:t>Vendor</a:t>
            </a:r>
            <a:r>
              <a:rPr lang="de-DE" dirty="0">
                <a:solidFill>
                  <a:srgbClr val="412D63"/>
                </a:solidFill>
                <a:latin typeface="Montserrat Black" panose="00000A00000000000000" pitchFamily="2" charset="0"/>
              </a:rPr>
              <a:t> </a:t>
            </a:r>
            <a:r>
              <a:rPr lang="de-DE" dirty="0" smtClean="0">
                <a:solidFill>
                  <a:srgbClr val="412D63"/>
                </a:solidFill>
                <a:latin typeface="Montserrat Black" panose="00000A00000000000000" pitchFamily="2" charset="0"/>
              </a:rPr>
              <a:t>Lock-In</a:t>
            </a:r>
            <a:endParaRPr lang="de-DE" dirty="0">
              <a:solidFill>
                <a:srgbClr val="412D63"/>
              </a:solidFill>
              <a:latin typeface="Montserrat Black" panose="00000A00000000000000" pitchFamily="2" charset="0"/>
            </a:endParaRPr>
          </a:p>
        </p:txBody>
      </p:sp>
      <p:sp>
        <p:nvSpPr>
          <p:cNvPr id="2" name="Date Placeholder 1"/>
          <p:cNvSpPr>
            <a:spLocks noGrp="1"/>
          </p:cNvSpPr>
          <p:nvPr>
            <p:ph type="dt" sz="half" idx="15"/>
          </p:nvPr>
        </p:nvSpPr>
        <p:spPr>
          <a:xfrm>
            <a:off x="761170" y="4767264"/>
            <a:ext cx="677319" cy="271055"/>
          </a:xfrm>
        </p:spPr>
        <p:txBody>
          <a:bodyPr/>
          <a:lstStyle/>
          <a:p>
            <a:fld id="{C39709C0-3A4D-4DE7-8C8C-38EF7D842B50}"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26</a:t>
            </a:fld>
            <a:endParaRPr lang="de-DE" dirty="0"/>
          </a:p>
        </p:txBody>
      </p:sp>
      <p:sp>
        <p:nvSpPr>
          <p:cNvPr id="6" name="Title 5"/>
          <p:cNvSpPr>
            <a:spLocks noGrp="1"/>
          </p:cNvSpPr>
          <p:nvPr>
            <p:ph type="title"/>
          </p:nvPr>
        </p:nvSpPr>
        <p:spPr/>
        <p:txBody>
          <a:bodyPr/>
          <a:lstStyle/>
          <a:p>
            <a:r>
              <a:rPr lang="de-DE" dirty="0" smtClean="0"/>
              <a:t>Nachteile kommerzieller APM Werkzeuge</a:t>
            </a:r>
            <a:endParaRPr lang="en-US" dirty="0"/>
          </a:p>
        </p:txBody>
      </p:sp>
      <p:sp>
        <p:nvSpPr>
          <p:cNvPr id="16" name="Text Placeholder 15"/>
          <p:cNvSpPr>
            <a:spLocks noGrp="1"/>
          </p:cNvSpPr>
          <p:nvPr>
            <p:ph type="body" sz="quarter" idx="13"/>
          </p:nvPr>
        </p:nvSpPr>
        <p:spPr>
          <a:xfrm>
            <a:off x="0" y="1234087"/>
            <a:ext cx="9144000" cy="191017"/>
          </a:xfrm>
        </p:spPr>
        <p:txBody>
          <a:bodyPr/>
          <a:lstStyle/>
          <a:p>
            <a:pPr algn="ctr"/>
            <a:r>
              <a:rPr lang="de-DE" dirty="0" smtClean="0">
                <a:solidFill>
                  <a:srgbClr val="412D63"/>
                </a:solidFill>
              </a:rPr>
              <a:t>Modelle: x $ pro Agent, pro Page Impression, pro </a:t>
            </a:r>
            <a:r>
              <a:rPr lang="de-DE" dirty="0" err="1" smtClean="0">
                <a:solidFill>
                  <a:srgbClr val="412D63"/>
                </a:solidFill>
              </a:rPr>
              <a:t>unique</a:t>
            </a:r>
            <a:r>
              <a:rPr lang="de-DE" dirty="0" smtClean="0">
                <a:solidFill>
                  <a:srgbClr val="412D63"/>
                </a:solidFill>
              </a:rPr>
              <a:t> User</a:t>
            </a:r>
          </a:p>
        </p:txBody>
      </p:sp>
      <p:sp>
        <p:nvSpPr>
          <p:cNvPr id="18" name="Rectangle 17"/>
          <p:cNvSpPr/>
          <p:nvPr/>
        </p:nvSpPr>
        <p:spPr>
          <a:xfrm>
            <a:off x="975924" y="1542956"/>
            <a:ext cx="1417376" cy="307777"/>
          </a:xfrm>
          <a:prstGeom prst="rect">
            <a:avLst/>
          </a:prstGeom>
        </p:spPr>
        <p:txBody>
          <a:bodyPr wrap="none">
            <a:spAutoFit/>
          </a:bodyPr>
          <a:lstStyle/>
          <a:p>
            <a:r>
              <a:rPr lang="de-DE" sz="1400" dirty="0" err="1">
                <a:solidFill>
                  <a:srgbClr val="412D63"/>
                </a:solidFill>
                <a:latin typeface="Montserrat Semi Bold" panose="00000700000000000000" pitchFamily="2" charset="0"/>
              </a:rPr>
              <a:t>Microservices</a:t>
            </a:r>
            <a:endParaRPr lang="en-US" sz="1400" dirty="0">
              <a:latin typeface="Montserrat Semi Bold" panose="00000700000000000000" pitchFamily="2" charset="0"/>
            </a:endParaRPr>
          </a:p>
        </p:txBody>
      </p:sp>
      <p:sp>
        <p:nvSpPr>
          <p:cNvPr id="28" name="Rectangle 27"/>
          <p:cNvSpPr/>
          <p:nvPr/>
        </p:nvSpPr>
        <p:spPr>
          <a:xfrm>
            <a:off x="6550482" y="1542956"/>
            <a:ext cx="1802096" cy="307777"/>
          </a:xfrm>
          <a:prstGeom prst="rect">
            <a:avLst/>
          </a:prstGeom>
        </p:spPr>
        <p:txBody>
          <a:bodyPr wrap="none">
            <a:spAutoFit/>
          </a:bodyPr>
          <a:lstStyle/>
          <a:p>
            <a:r>
              <a:rPr lang="de-DE" sz="1400" dirty="0" smtClean="0">
                <a:solidFill>
                  <a:srgbClr val="412D63"/>
                </a:solidFill>
                <a:latin typeface="Montserrat Semi Bold" panose="00000700000000000000" pitchFamily="2" charset="0"/>
              </a:rPr>
              <a:t>Internet </a:t>
            </a:r>
            <a:r>
              <a:rPr lang="de-DE" sz="1400" dirty="0" err="1" smtClean="0">
                <a:solidFill>
                  <a:srgbClr val="412D63"/>
                </a:solidFill>
                <a:latin typeface="Montserrat Semi Bold" panose="00000700000000000000" pitchFamily="2" charset="0"/>
              </a:rPr>
              <a:t>of</a:t>
            </a:r>
            <a:r>
              <a:rPr lang="de-DE" sz="1400" dirty="0" smtClean="0">
                <a:solidFill>
                  <a:srgbClr val="412D63"/>
                </a:solidFill>
                <a:latin typeface="Montserrat Semi Bold" panose="00000700000000000000" pitchFamily="2" charset="0"/>
              </a:rPr>
              <a:t> Things</a:t>
            </a:r>
            <a:endParaRPr lang="en-US" sz="1400" dirty="0">
              <a:latin typeface="Montserrat Semi Bold" panose="00000700000000000000" pitchFamily="2" charset="0"/>
            </a:endParaRPr>
          </a:p>
        </p:txBody>
      </p:sp>
      <p:grpSp>
        <p:nvGrpSpPr>
          <p:cNvPr id="26" name="Group 25"/>
          <p:cNvGrpSpPr/>
          <p:nvPr/>
        </p:nvGrpSpPr>
        <p:grpSpPr>
          <a:xfrm>
            <a:off x="642556" y="1807746"/>
            <a:ext cx="2081267" cy="980028"/>
            <a:chOff x="642556" y="1512246"/>
            <a:chExt cx="2081267" cy="980028"/>
          </a:xfrm>
        </p:grpSpPr>
        <p:pic>
          <p:nvPicPr>
            <p:cNvPr id="4102" name="Picture 6" descr="http://blog.wso2.com/wp-content/uploads/2016/04/microservic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556" y="1512246"/>
              <a:ext cx="2081267" cy="80753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bwMode="gray">
            <a:xfrm>
              <a:off x="1177211" y="2319242"/>
              <a:ext cx="1011956" cy="173032"/>
            </a:xfrm>
            <a:prstGeom prst="rect">
              <a:avLst/>
            </a:prstGeom>
            <a:noFill/>
          </p:spPr>
          <p:txBody>
            <a:bodyPr wrap="none" lIns="0" tIns="0" rIns="0" bIns="0" rtlCol="0">
              <a:noAutofit/>
            </a:bodyPr>
            <a:lstStyle/>
            <a:p>
              <a:pPr>
                <a:spcBef>
                  <a:spcPts val="300"/>
                </a:spcBef>
                <a:spcAft>
                  <a:spcPts val="300"/>
                </a:spcAft>
                <a:buClr>
                  <a:schemeClr val="accent1"/>
                </a:buClr>
              </a:pPr>
              <a:r>
                <a:rPr lang="de-DE" sz="500" dirty="0" smtClean="0">
                  <a:solidFill>
                    <a:srgbClr val="412D63"/>
                  </a:solidFill>
                </a:rPr>
                <a:t>[Abbildung</a:t>
              </a:r>
              <a:r>
                <a:rPr lang="de-DE" sz="500" dirty="0">
                  <a:solidFill>
                    <a:srgbClr val="412D63"/>
                  </a:solidFill>
                </a:rPr>
                <a:t>: http://</a:t>
              </a:r>
              <a:r>
                <a:rPr lang="de-DE" sz="500" dirty="0" smtClean="0">
                  <a:solidFill>
                    <a:srgbClr val="412D63"/>
                  </a:solidFill>
                </a:rPr>
                <a:t>blog.wso2.com]</a:t>
              </a:r>
            </a:p>
          </p:txBody>
        </p:sp>
      </p:grpSp>
      <p:grpSp>
        <p:nvGrpSpPr>
          <p:cNvPr id="25" name="Group 24"/>
          <p:cNvGrpSpPr/>
          <p:nvPr/>
        </p:nvGrpSpPr>
        <p:grpSpPr>
          <a:xfrm>
            <a:off x="6396038" y="1817762"/>
            <a:ext cx="2100556" cy="919611"/>
            <a:chOff x="6215862" y="1545366"/>
            <a:chExt cx="2100556" cy="919611"/>
          </a:xfrm>
        </p:grpSpPr>
        <p:sp>
          <p:nvSpPr>
            <p:cNvPr id="24" name="TextBox 23"/>
            <p:cNvSpPr txBox="1"/>
            <p:nvPr/>
          </p:nvSpPr>
          <p:spPr bwMode="gray">
            <a:xfrm>
              <a:off x="6215862" y="2319311"/>
              <a:ext cx="2100556" cy="14566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500" dirty="0" smtClean="0">
                  <a:solidFill>
                    <a:srgbClr val="412D63"/>
                  </a:solidFill>
                </a:rPr>
                <a:t>[Abbildung: Christian </a:t>
              </a:r>
              <a:r>
                <a:rPr lang="de-DE" sz="500" dirty="0" err="1" smtClean="0">
                  <a:solidFill>
                    <a:srgbClr val="412D63"/>
                  </a:solidFill>
                </a:rPr>
                <a:t>Hinkelmann</a:t>
              </a:r>
              <a:r>
                <a:rPr lang="de-DE" sz="500" dirty="0" smtClean="0">
                  <a:solidFill>
                    <a:srgbClr val="412D63"/>
                  </a:solidFill>
                </a:rPr>
                <a:t>, http://</a:t>
              </a:r>
              <a:r>
                <a:rPr lang="en-US" sz="500" dirty="0" smtClean="0"/>
                <a:t>nahverkehrhamburg.de</a:t>
              </a:r>
              <a:r>
                <a:rPr lang="de-DE" sz="500" dirty="0" smtClean="0">
                  <a:solidFill>
                    <a:srgbClr val="412D63"/>
                  </a:solidFill>
                </a:rPr>
                <a:t>]</a:t>
              </a:r>
            </a:p>
          </p:txBody>
        </p:sp>
        <p:pic>
          <p:nvPicPr>
            <p:cNvPr id="4106" name="Picture 10" descr="http://www.nahverkehrhamburg.de/wp-content/uploads/20130926-dsc_5120-730x33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425" b="7307"/>
            <a:stretch/>
          </p:blipFill>
          <p:spPr bwMode="auto">
            <a:xfrm>
              <a:off x="6215863" y="1545366"/>
              <a:ext cx="2100554" cy="79303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sp>
        <p:nvSpPr>
          <p:cNvPr id="27" name="Rectangle 26"/>
          <p:cNvSpPr/>
          <p:nvPr/>
        </p:nvSpPr>
        <p:spPr>
          <a:xfrm>
            <a:off x="1079454" y="3517448"/>
            <a:ext cx="1207382" cy="307777"/>
          </a:xfrm>
          <a:prstGeom prst="rect">
            <a:avLst/>
          </a:prstGeom>
        </p:spPr>
        <p:txBody>
          <a:bodyPr wrap="none">
            <a:spAutoFit/>
          </a:bodyPr>
          <a:lstStyle/>
          <a:p>
            <a:r>
              <a:rPr lang="de-DE" sz="1400" dirty="0" smtClean="0">
                <a:solidFill>
                  <a:srgbClr val="412D63"/>
                </a:solidFill>
                <a:latin typeface="Montserrat Semi Bold" panose="00000700000000000000" pitchFamily="2" charset="0"/>
              </a:rPr>
              <a:t>Flexibilität </a:t>
            </a:r>
            <a:endParaRPr lang="en-US" sz="1400" dirty="0">
              <a:latin typeface="Montserrat Semi Bold" panose="00000700000000000000" pitchFamily="2" charset="0"/>
            </a:endParaRPr>
          </a:p>
        </p:txBody>
      </p:sp>
      <p:sp>
        <p:nvSpPr>
          <p:cNvPr id="36" name="Rectangle 35"/>
          <p:cNvSpPr/>
          <p:nvPr/>
        </p:nvSpPr>
        <p:spPr>
          <a:xfrm>
            <a:off x="3724350" y="3517448"/>
            <a:ext cx="1696298" cy="307777"/>
          </a:xfrm>
          <a:prstGeom prst="rect">
            <a:avLst/>
          </a:prstGeom>
        </p:spPr>
        <p:txBody>
          <a:bodyPr wrap="none">
            <a:spAutoFit/>
          </a:bodyPr>
          <a:lstStyle/>
          <a:p>
            <a:r>
              <a:rPr lang="de-DE" sz="1400" dirty="0">
                <a:solidFill>
                  <a:srgbClr val="412D63"/>
                </a:solidFill>
                <a:latin typeface="Montserrat Semi Bold" panose="00000700000000000000" pitchFamily="2" charset="0"/>
              </a:rPr>
              <a:t>Interoperabilität</a:t>
            </a:r>
            <a:endParaRPr lang="en-US" sz="1400" dirty="0">
              <a:latin typeface="Montserrat Semi Bold" panose="00000700000000000000" pitchFamily="2" charset="0"/>
            </a:endParaRPr>
          </a:p>
        </p:txBody>
      </p:sp>
      <p:sp>
        <p:nvSpPr>
          <p:cNvPr id="37" name="Rectangle 36"/>
          <p:cNvSpPr/>
          <p:nvPr/>
        </p:nvSpPr>
        <p:spPr>
          <a:xfrm>
            <a:off x="6686460" y="3517448"/>
            <a:ext cx="1537600" cy="307777"/>
          </a:xfrm>
          <a:prstGeom prst="rect">
            <a:avLst/>
          </a:prstGeom>
        </p:spPr>
        <p:txBody>
          <a:bodyPr wrap="none">
            <a:spAutoFit/>
          </a:bodyPr>
          <a:lstStyle/>
          <a:p>
            <a:r>
              <a:rPr lang="de-DE" sz="1400" dirty="0" smtClean="0">
                <a:solidFill>
                  <a:srgbClr val="412D63"/>
                </a:solidFill>
                <a:latin typeface="+mj-lt"/>
              </a:rPr>
              <a:t>Nachhaltigkeit</a:t>
            </a:r>
            <a:endParaRPr lang="en-US" sz="1400" dirty="0">
              <a:latin typeface="+mj-lt"/>
            </a:endParaRPr>
          </a:p>
        </p:txBody>
      </p:sp>
      <p:sp>
        <p:nvSpPr>
          <p:cNvPr id="39" name="Rectangle 38"/>
          <p:cNvSpPr/>
          <p:nvPr/>
        </p:nvSpPr>
        <p:spPr>
          <a:xfrm>
            <a:off x="3651681" y="1542956"/>
            <a:ext cx="1835759" cy="307777"/>
          </a:xfrm>
          <a:prstGeom prst="rect">
            <a:avLst/>
          </a:prstGeom>
        </p:spPr>
        <p:txBody>
          <a:bodyPr wrap="none">
            <a:spAutoFit/>
          </a:bodyPr>
          <a:lstStyle/>
          <a:p>
            <a:r>
              <a:rPr lang="de-DE" sz="1400" dirty="0" smtClean="0">
                <a:solidFill>
                  <a:srgbClr val="412D63"/>
                </a:solidFill>
                <a:latin typeface="Montserrat Semi Bold" panose="00000700000000000000" pitchFamily="2" charset="0"/>
              </a:rPr>
              <a:t>Mobile Revolution</a:t>
            </a:r>
            <a:endParaRPr lang="en-US" sz="1400" dirty="0">
              <a:latin typeface="Montserrat Semi Bold" panose="00000700000000000000" pitchFamily="2" charset="0"/>
            </a:endParaRPr>
          </a:p>
        </p:txBody>
      </p:sp>
      <p:grpSp>
        <p:nvGrpSpPr>
          <p:cNvPr id="29" name="Group 28"/>
          <p:cNvGrpSpPr/>
          <p:nvPr/>
        </p:nvGrpSpPr>
        <p:grpSpPr>
          <a:xfrm>
            <a:off x="3816176" y="1864256"/>
            <a:ext cx="1506584" cy="877504"/>
            <a:chOff x="3779912" y="1926859"/>
            <a:chExt cx="1506584" cy="877504"/>
          </a:xfrm>
        </p:grpSpPr>
        <p:pic>
          <p:nvPicPr>
            <p:cNvPr id="4110" name="Picture 14" descr="https://uxmag.com/sites/default/files/styles/632x307/adaptive-image/public/article-images/Mobile%20Revolution2.jpg?itok=G9NYp3w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1926859"/>
              <a:ext cx="1506584" cy="73183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bwMode="gray">
            <a:xfrm>
              <a:off x="4027226" y="2658697"/>
              <a:ext cx="1011956" cy="145666"/>
            </a:xfrm>
            <a:prstGeom prst="rect">
              <a:avLst/>
            </a:prstGeom>
            <a:noFill/>
          </p:spPr>
          <p:txBody>
            <a:bodyPr wrap="none" lIns="0" tIns="0" rIns="0" bIns="0" rtlCol="0">
              <a:noAutofit/>
            </a:bodyPr>
            <a:lstStyle/>
            <a:p>
              <a:pPr>
                <a:spcBef>
                  <a:spcPts val="300"/>
                </a:spcBef>
                <a:spcAft>
                  <a:spcPts val="300"/>
                </a:spcAft>
                <a:buClr>
                  <a:schemeClr val="accent1"/>
                </a:buClr>
              </a:pPr>
              <a:r>
                <a:rPr lang="de-DE" sz="500" dirty="0" smtClean="0">
                  <a:solidFill>
                    <a:srgbClr val="412D63"/>
                  </a:solidFill>
                </a:rPr>
                <a:t>[Abbildung</a:t>
              </a:r>
              <a:r>
                <a:rPr lang="de-DE" sz="500" dirty="0">
                  <a:solidFill>
                    <a:srgbClr val="412D63"/>
                  </a:solidFill>
                </a:rPr>
                <a:t>: https://</a:t>
              </a:r>
              <a:r>
                <a:rPr lang="de-DE" sz="500" dirty="0" smtClean="0">
                  <a:solidFill>
                    <a:srgbClr val="412D63"/>
                  </a:solidFill>
                </a:rPr>
                <a:t>uxmag.com]</a:t>
              </a:r>
            </a:p>
          </p:txBody>
        </p:sp>
      </p:grpSp>
      <p:sp>
        <p:nvSpPr>
          <p:cNvPr id="32" name="TextBox 31"/>
          <p:cNvSpPr txBox="1"/>
          <p:nvPr/>
        </p:nvSpPr>
        <p:spPr bwMode="gray">
          <a:xfrm>
            <a:off x="1165869" y="3817590"/>
            <a:ext cx="2063809" cy="914400"/>
          </a:xfrm>
          <a:prstGeom prst="rect">
            <a:avLst/>
          </a:prstGeom>
          <a:noFill/>
        </p:spPr>
        <p:txBody>
          <a:bodyPr wrap="none" lIns="0" tIns="0" rIns="0" bIns="0" rtlCol="0">
            <a:noAutofit/>
          </a:bodyPr>
          <a:lstStyle/>
          <a:p>
            <a:pPr marL="171450" indent="-171450">
              <a:spcBef>
                <a:spcPts val="300"/>
              </a:spcBef>
              <a:spcAft>
                <a:spcPts val="300"/>
              </a:spcAft>
              <a:buClr>
                <a:schemeClr val="accent1"/>
              </a:buClr>
              <a:buFont typeface="Wingdings" panose="05000000000000000000" pitchFamily="2" charset="2"/>
              <a:buChar char="§"/>
            </a:pPr>
            <a:r>
              <a:rPr lang="de-DE" sz="1200" dirty="0" smtClean="0"/>
              <a:t>Anpassung an eigene</a:t>
            </a:r>
            <a:br>
              <a:rPr lang="de-DE" sz="1200" dirty="0" smtClean="0"/>
            </a:br>
            <a:r>
              <a:rPr lang="de-DE" sz="1200" dirty="0" smtClean="0"/>
              <a:t>Bedürfnisse</a:t>
            </a:r>
          </a:p>
          <a:p>
            <a:pPr marL="171450" indent="-171450">
              <a:spcBef>
                <a:spcPts val="300"/>
              </a:spcBef>
              <a:spcAft>
                <a:spcPts val="300"/>
              </a:spcAft>
              <a:buClr>
                <a:schemeClr val="accent1"/>
              </a:buClr>
              <a:buFont typeface="Wingdings" panose="05000000000000000000" pitchFamily="2" charset="2"/>
              <a:buChar char="§"/>
            </a:pPr>
            <a:r>
              <a:rPr lang="de-DE" sz="1200" dirty="0" smtClean="0"/>
              <a:t>Direkte Anwendung</a:t>
            </a:r>
            <a:endParaRPr lang="en-US" sz="1200" dirty="0" err="1" smtClean="0"/>
          </a:p>
        </p:txBody>
      </p:sp>
      <p:sp>
        <p:nvSpPr>
          <p:cNvPr id="48" name="TextBox 47"/>
          <p:cNvSpPr txBox="1"/>
          <p:nvPr/>
        </p:nvSpPr>
        <p:spPr bwMode="gray">
          <a:xfrm>
            <a:off x="3816074" y="3817590"/>
            <a:ext cx="2211584" cy="914400"/>
          </a:xfrm>
          <a:prstGeom prst="rect">
            <a:avLst/>
          </a:prstGeom>
          <a:noFill/>
        </p:spPr>
        <p:txBody>
          <a:bodyPr wrap="none" lIns="0" tIns="0" rIns="0" bIns="0" rtlCol="0">
            <a:noAutofit/>
          </a:bodyPr>
          <a:lstStyle/>
          <a:p>
            <a:pPr marL="171450" indent="-171450">
              <a:spcBef>
                <a:spcPts val="300"/>
              </a:spcBef>
              <a:spcAft>
                <a:spcPts val="300"/>
              </a:spcAft>
              <a:buClr>
                <a:schemeClr val="accent1"/>
              </a:buClr>
              <a:buFont typeface="Wingdings" panose="05000000000000000000" pitchFamily="2" charset="2"/>
              <a:buChar char="§"/>
            </a:pPr>
            <a:r>
              <a:rPr lang="de-DE" sz="1200" dirty="0" smtClean="0"/>
              <a:t>Datenquellen</a:t>
            </a:r>
          </a:p>
          <a:p>
            <a:pPr marL="171450" indent="-171450">
              <a:spcBef>
                <a:spcPts val="300"/>
              </a:spcBef>
              <a:spcAft>
                <a:spcPts val="300"/>
              </a:spcAft>
              <a:buClr>
                <a:schemeClr val="accent1"/>
              </a:buClr>
              <a:buFont typeface="Wingdings" panose="05000000000000000000" pitchFamily="2" charset="2"/>
              <a:buChar char="§"/>
            </a:pPr>
            <a:r>
              <a:rPr lang="de-DE" sz="1200" dirty="0" smtClean="0"/>
              <a:t>Analysewerkzeuge</a:t>
            </a:r>
          </a:p>
          <a:p>
            <a:pPr marL="171450" indent="-171450">
              <a:spcBef>
                <a:spcPts val="300"/>
              </a:spcBef>
              <a:spcAft>
                <a:spcPts val="300"/>
              </a:spcAft>
              <a:buClr>
                <a:schemeClr val="accent1"/>
              </a:buClr>
              <a:buFont typeface="Wingdings" panose="05000000000000000000" pitchFamily="2" charset="2"/>
              <a:buChar char="§"/>
            </a:pPr>
            <a:r>
              <a:rPr lang="de-DE" sz="1200" dirty="0" smtClean="0"/>
              <a:t>Andere APM Werkzeuge</a:t>
            </a:r>
            <a:endParaRPr lang="en-US" sz="1200" dirty="0" err="1" smtClean="0"/>
          </a:p>
        </p:txBody>
      </p:sp>
      <p:sp>
        <p:nvSpPr>
          <p:cNvPr id="49" name="TextBox 48"/>
          <p:cNvSpPr txBox="1"/>
          <p:nvPr/>
        </p:nvSpPr>
        <p:spPr bwMode="gray">
          <a:xfrm>
            <a:off x="6778734" y="3817590"/>
            <a:ext cx="2063809" cy="914400"/>
          </a:xfrm>
          <a:prstGeom prst="rect">
            <a:avLst/>
          </a:prstGeom>
          <a:noFill/>
        </p:spPr>
        <p:txBody>
          <a:bodyPr wrap="none" lIns="0" tIns="0" rIns="0" bIns="0" rtlCol="0">
            <a:noAutofit/>
          </a:bodyPr>
          <a:lstStyle/>
          <a:p>
            <a:pPr marL="171450" indent="-171450">
              <a:spcBef>
                <a:spcPts val="300"/>
              </a:spcBef>
              <a:spcAft>
                <a:spcPts val="300"/>
              </a:spcAft>
              <a:buClr>
                <a:schemeClr val="accent1"/>
              </a:buClr>
              <a:buFont typeface="Wingdings" panose="05000000000000000000" pitchFamily="2" charset="2"/>
              <a:buChar char="§"/>
            </a:pPr>
            <a:r>
              <a:rPr lang="de-DE" sz="1200" dirty="0" smtClean="0"/>
              <a:t>Produkt eingestellt</a:t>
            </a:r>
          </a:p>
          <a:p>
            <a:pPr marL="171450" indent="-171450">
              <a:spcBef>
                <a:spcPts val="300"/>
              </a:spcBef>
              <a:spcAft>
                <a:spcPts val="300"/>
              </a:spcAft>
              <a:buClr>
                <a:schemeClr val="accent1"/>
              </a:buClr>
              <a:buFont typeface="Wingdings" panose="05000000000000000000" pitchFamily="2" charset="2"/>
              <a:buChar char="§"/>
            </a:pPr>
            <a:r>
              <a:rPr lang="de-DE" sz="1200" dirty="0" smtClean="0"/>
              <a:t>Strategiewechsel des </a:t>
            </a:r>
            <a:br>
              <a:rPr lang="de-DE" sz="1200" dirty="0" smtClean="0"/>
            </a:br>
            <a:r>
              <a:rPr lang="de-DE" sz="1200" dirty="0" smtClean="0"/>
              <a:t>APM-Herstellers</a:t>
            </a:r>
            <a:endParaRPr lang="en-US" sz="1200" dirty="0" err="1" smtClean="0"/>
          </a:p>
        </p:txBody>
      </p:sp>
      <p:grpSp>
        <p:nvGrpSpPr>
          <p:cNvPr id="5" name="Group 4"/>
          <p:cNvGrpSpPr/>
          <p:nvPr/>
        </p:nvGrpSpPr>
        <p:grpSpPr>
          <a:xfrm>
            <a:off x="107504" y="843558"/>
            <a:ext cx="8928992" cy="3816424"/>
            <a:chOff x="107504" y="808385"/>
            <a:chExt cx="8928992" cy="3816424"/>
          </a:xfrm>
        </p:grpSpPr>
        <p:sp>
          <p:nvSpPr>
            <p:cNvPr id="31" name="Rectangle 30"/>
            <p:cNvSpPr/>
            <p:nvPr/>
          </p:nvSpPr>
          <p:spPr bwMode="gray">
            <a:xfrm>
              <a:off x="107504" y="808385"/>
              <a:ext cx="8928992" cy="3816424"/>
            </a:xfrm>
            <a:prstGeom prst="rect">
              <a:avLst/>
            </a:prstGeom>
            <a:solidFill>
              <a:srgbClr val="FFFFFF">
                <a:alpha val="83922"/>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026" name="Picture 2" descr="http://2.bp.blogspot.com/-P_iN86SXr7g/VzV0314bcBI/AAAAAAAAAYQ/a-1sa5-KIpsTq39fYdmIfAWRuOiLuI1QgCK4B/s1600/opensource-wi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063" y="1747838"/>
              <a:ext cx="4333875" cy="16478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285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p:bldP spid="28" grpId="0"/>
      <p:bldP spid="27" grpId="0"/>
      <p:bldP spid="36" grpId="0"/>
      <p:bldP spid="37" grpId="0"/>
      <p:bldP spid="39" grpId="0"/>
      <p:bldP spid="32" grpId="0"/>
      <p:bldP spid="48"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BD7A477C-60F1-440F-8F0E-7E390CC18A23}" type="datetime1">
              <a:rPr lang="de-DE" smtClean="0"/>
              <a:t>28.04.2017</a:t>
            </a:fld>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27</a:t>
            </a:fld>
            <a:endParaRPr lang="de-DE" dirty="0"/>
          </a:p>
        </p:txBody>
      </p:sp>
      <p:sp>
        <p:nvSpPr>
          <p:cNvPr id="6" name="Title 5"/>
          <p:cNvSpPr>
            <a:spLocks noGrp="1"/>
          </p:cNvSpPr>
          <p:nvPr>
            <p:ph type="title"/>
          </p:nvPr>
        </p:nvSpPr>
        <p:spPr/>
        <p:txBody>
          <a:bodyPr/>
          <a:lstStyle/>
          <a:p>
            <a:r>
              <a:rPr lang="de-DE" dirty="0"/>
              <a:t>Open Source </a:t>
            </a:r>
            <a:r>
              <a:rPr lang="de-DE" dirty="0" smtClean="0"/>
              <a:t>Werkzeuge im APM-Bereich</a:t>
            </a:r>
            <a:endParaRPr lang="en-US" dirty="0"/>
          </a:p>
        </p:txBody>
      </p:sp>
      <p:grpSp>
        <p:nvGrpSpPr>
          <p:cNvPr id="61" name="Group 60"/>
          <p:cNvGrpSpPr/>
          <p:nvPr/>
        </p:nvGrpSpPr>
        <p:grpSpPr>
          <a:xfrm>
            <a:off x="5081474" y="1696177"/>
            <a:ext cx="1691774" cy="1227364"/>
            <a:chOff x="3132992" y="699542"/>
            <a:chExt cx="1691774" cy="1227364"/>
          </a:xfrm>
        </p:grpSpPr>
        <p:sp>
          <p:nvSpPr>
            <p:cNvPr id="13" name="Oval 12"/>
            <p:cNvSpPr>
              <a:spLocks noChangeAspect="1"/>
            </p:cNvSpPr>
            <p:nvPr/>
          </p:nvSpPr>
          <p:spPr bwMode="gray">
            <a:xfrm>
              <a:off x="3132992" y="699542"/>
              <a:ext cx="1691774" cy="1227364"/>
            </a:xfrm>
            <a:prstGeom prst="ellipse">
              <a:avLst/>
            </a:prstGeom>
            <a:gradFill flip="none" rotWithShape="1">
              <a:gsLst>
                <a:gs pos="0">
                  <a:srgbClr val="FFFFCC"/>
                </a:gs>
                <a:gs pos="100000">
                  <a:schemeClr val="bg1">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pic>
          <p:nvPicPr>
            <p:cNvPr id="17" name="Picture 5" descr="http://gatling.io/images/gatlin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9328" y="1110672"/>
              <a:ext cx="616896" cy="4981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http://ubikloadpack.com/img/logos/Apache_JMe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8548" y="1508334"/>
              <a:ext cx="737870" cy="3567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6" descr="http://www.seleniumhq.org/images/big-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1778" y="1119773"/>
              <a:ext cx="427516" cy="38690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a:spLocks noChangeAspect="1"/>
            </p:cNvSpPr>
            <p:nvPr/>
          </p:nvSpPr>
          <p:spPr bwMode="gray">
            <a:xfrm>
              <a:off x="3418574" y="897167"/>
              <a:ext cx="1008546" cy="248088"/>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Load </a:t>
              </a:r>
              <a:r>
                <a:rPr lang="de-DE" sz="1200" b="1" dirty="0" err="1" smtClean="0">
                  <a:latin typeface="+mj-lt"/>
                </a:rPr>
                <a:t>Testing</a:t>
              </a:r>
              <a:endParaRPr lang="en-US" sz="1200" b="1" dirty="0" err="1" smtClean="0">
                <a:latin typeface="+mj-lt"/>
              </a:endParaRPr>
            </a:p>
          </p:txBody>
        </p:sp>
      </p:grpSp>
      <p:grpSp>
        <p:nvGrpSpPr>
          <p:cNvPr id="60" name="Group 59"/>
          <p:cNvGrpSpPr/>
          <p:nvPr/>
        </p:nvGrpSpPr>
        <p:grpSpPr>
          <a:xfrm>
            <a:off x="3347864" y="842710"/>
            <a:ext cx="2074055" cy="1369000"/>
            <a:chOff x="3087982" y="2141125"/>
            <a:chExt cx="2074055" cy="1369000"/>
          </a:xfrm>
        </p:grpSpPr>
        <p:sp>
          <p:nvSpPr>
            <p:cNvPr id="11" name="Oval 10"/>
            <p:cNvSpPr>
              <a:spLocks noChangeAspect="1"/>
            </p:cNvSpPr>
            <p:nvPr/>
          </p:nvSpPr>
          <p:spPr bwMode="gray">
            <a:xfrm>
              <a:off x="3087982" y="2141125"/>
              <a:ext cx="2074055" cy="1369000"/>
            </a:xfrm>
            <a:prstGeom prst="ellipse">
              <a:avLst/>
            </a:prstGeom>
            <a:gradFill flip="none" rotWithShape="1">
              <a:gsLst>
                <a:gs pos="0">
                  <a:schemeClr val="tx1">
                    <a:lumMod val="20000"/>
                    <a:lumOff val="80000"/>
                  </a:schemeClr>
                </a:gs>
                <a:gs pos="100000">
                  <a:schemeClr val="accent4">
                    <a:lumMod val="20000"/>
                    <a:lumOff val="80000"/>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pic>
          <p:nvPicPr>
            <p:cNvPr id="35" name="Picture 60" descr="http://www.palladio-simulator.com/typo3temp/pics/2010-Palladio-Logo-final_02_eb9e48c1e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5470" y="2573095"/>
              <a:ext cx="482232" cy="4822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2" descr="http://sdq.ipd.kit.edu/uploads/pics/qpme_logo_small.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6122" y="2725584"/>
              <a:ext cx="500652" cy="26900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4" descr="http://www.exuberantsolutions.com/course_logo/omnet_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943" y="3104909"/>
              <a:ext cx="978299" cy="29279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a:spLocks noChangeAspect="1"/>
            </p:cNvSpPr>
            <p:nvPr/>
          </p:nvSpPr>
          <p:spPr bwMode="gray">
            <a:xfrm>
              <a:off x="3538434" y="2302070"/>
              <a:ext cx="1008546" cy="248088"/>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Performance</a:t>
              </a:r>
              <a:br>
                <a:rPr lang="de-DE" sz="1200" b="1" dirty="0" smtClean="0">
                  <a:latin typeface="+mj-lt"/>
                </a:rPr>
              </a:br>
              <a:r>
                <a:rPr lang="de-DE" sz="1200" b="1" dirty="0" smtClean="0">
                  <a:latin typeface="+mj-lt"/>
                </a:rPr>
                <a:t>Modeling</a:t>
              </a:r>
              <a:endParaRPr lang="en-US" sz="1200" b="1" dirty="0" err="1" smtClean="0">
                <a:latin typeface="+mj-lt"/>
              </a:endParaRPr>
            </a:p>
          </p:txBody>
        </p:sp>
      </p:grpSp>
      <p:grpSp>
        <p:nvGrpSpPr>
          <p:cNvPr id="57" name="Group 56"/>
          <p:cNvGrpSpPr/>
          <p:nvPr/>
        </p:nvGrpSpPr>
        <p:grpSpPr>
          <a:xfrm>
            <a:off x="5724128" y="2776685"/>
            <a:ext cx="3052180" cy="1889744"/>
            <a:chOff x="4760180" y="787430"/>
            <a:chExt cx="3052180" cy="1889744"/>
          </a:xfrm>
        </p:grpSpPr>
        <p:sp>
          <p:nvSpPr>
            <p:cNvPr id="10" name="Oval 9"/>
            <p:cNvSpPr>
              <a:spLocks noChangeAspect="1"/>
            </p:cNvSpPr>
            <p:nvPr/>
          </p:nvSpPr>
          <p:spPr bwMode="gray">
            <a:xfrm>
              <a:off x="4760180" y="787430"/>
              <a:ext cx="3052180" cy="1889744"/>
            </a:xfrm>
            <a:prstGeom prst="ellipse">
              <a:avLst/>
            </a:prstGeom>
            <a:gradFill flip="none" rotWithShape="1">
              <a:gsLst>
                <a:gs pos="0">
                  <a:schemeClr val="accent6">
                    <a:lumMod val="20000"/>
                    <a:lumOff val="80000"/>
                  </a:schemeClr>
                </a:gs>
                <a:gs pos="100000">
                  <a:schemeClr val="accent6">
                    <a:lumMod val="20000"/>
                    <a:lumOff val="80000"/>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pic>
          <p:nvPicPr>
            <p:cNvPr id="21" name="Picture 17" descr="http://d2av97idjaqjyo.cloudfront.net/wp-content/uploads/2014/02/wpt_logo.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2435" b="18555"/>
            <a:stretch/>
          </p:blipFill>
          <p:spPr bwMode="auto">
            <a:xfrm>
              <a:off x="6032067" y="1597559"/>
              <a:ext cx="1268517" cy="32164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9" descr="http://siriusway.jamgo.es/wp-content/uploads/2013/10/yslow.pn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5120" y="1690582"/>
              <a:ext cx="932482" cy="2417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3" descr="https://s3.amazonaws.com/images.seroundtable.com/google-page-speed-1304685383.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9925" y="2021311"/>
              <a:ext cx="547721" cy="2968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35199" y="2071978"/>
              <a:ext cx="1201397" cy="40926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TextBox 45"/>
            <p:cNvSpPr txBox="1">
              <a:spLocks noChangeAspect="1"/>
            </p:cNvSpPr>
            <p:nvPr/>
          </p:nvSpPr>
          <p:spPr bwMode="gray">
            <a:xfrm>
              <a:off x="5528942" y="982759"/>
              <a:ext cx="1434273" cy="248088"/>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Web Performance</a:t>
              </a:r>
              <a:br>
                <a:rPr lang="de-DE" sz="1200" b="1" dirty="0" smtClean="0">
                  <a:latin typeface="+mj-lt"/>
                </a:rPr>
              </a:br>
              <a:r>
                <a:rPr lang="de-DE" sz="1200" b="1" dirty="0" smtClean="0">
                  <a:latin typeface="+mj-lt"/>
                </a:rPr>
                <a:t>Analysis</a:t>
              </a:r>
              <a:endParaRPr lang="en-US" sz="1200" b="1" dirty="0" err="1" smtClean="0">
                <a:latin typeface="+mj-lt"/>
              </a:endParaRPr>
            </a:p>
          </p:txBody>
        </p:sp>
      </p:grpSp>
      <p:grpSp>
        <p:nvGrpSpPr>
          <p:cNvPr id="62" name="Group 61"/>
          <p:cNvGrpSpPr/>
          <p:nvPr/>
        </p:nvGrpSpPr>
        <p:grpSpPr>
          <a:xfrm>
            <a:off x="2627784" y="2427734"/>
            <a:ext cx="3033841" cy="1898991"/>
            <a:chOff x="216999" y="3128849"/>
            <a:chExt cx="3033841" cy="1898991"/>
          </a:xfrm>
        </p:grpSpPr>
        <p:sp>
          <p:nvSpPr>
            <p:cNvPr id="9" name="Oval 8"/>
            <p:cNvSpPr>
              <a:spLocks noChangeAspect="1"/>
            </p:cNvSpPr>
            <p:nvPr/>
          </p:nvSpPr>
          <p:spPr bwMode="gray">
            <a:xfrm>
              <a:off x="216999" y="3128849"/>
              <a:ext cx="3033841" cy="1898991"/>
            </a:xfrm>
            <a:prstGeom prst="ellipse">
              <a:avLst/>
            </a:prstGeom>
            <a:gradFill flip="none" rotWithShape="1">
              <a:gsLst>
                <a:gs pos="0">
                  <a:schemeClr val="accent5">
                    <a:lumMod val="20000"/>
                    <a:lumOff val="80000"/>
                  </a:schemeClr>
                </a:gs>
                <a:gs pos="100000">
                  <a:schemeClr val="accent5">
                    <a:lumMod val="20000"/>
                    <a:lumOff val="80000"/>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pic>
          <p:nvPicPr>
            <p:cNvPr id="27" name="Picture 36" descr="https://www.icinga.org/wp-content/uploads/2014/06/icinga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2466" y="3822893"/>
              <a:ext cx="899387" cy="3267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descr="https://s3.amazonaws.com/prod-heroku/external_greenhouse_job_boards/logos/000/001/259/original/influx-combined-black_(resized).png?145300896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19788" y="3933991"/>
              <a:ext cx="988791" cy="194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4" descr="https://mcwhirter.com.au/files/prometheus.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5758" r="15960" b="37666"/>
            <a:stretch/>
          </p:blipFill>
          <p:spPr bwMode="auto">
            <a:xfrm>
              <a:off x="1439653" y="4240877"/>
              <a:ext cx="974280" cy="2036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2" descr="https://camo.githubusercontent.com/4d2925d0956a4acb0dd4029e8ed5de7ddb241330/68747470733a2f2f7261772e6769746875622e636f6d2f73656e73752f73656e73752f6d61737465722f73656e73752d6c6f676f2e706e6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09493" y="3847395"/>
              <a:ext cx="518646" cy="4496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54" descr="http://www.zabbix.com/img/logo/zabbix_logo_500x13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92617" y="4505360"/>
              <a:ext cx="829583" cy="2173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6" descr="Muni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49731" y="4673766"/>
              <a:ext cx="647776" cy="16990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a:spLocks noChangeAspect="1"/>
            </p:cNvSpPr>
            <p:nvPr/>
          </p:nvSpPr>
          <p:spPr bwMode="gray">
            <a:xfrm>
              <a:off x="753387" y="3341490"/>
              <a:ext cx="1989463" cy="37183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System &amp; </a:t>
              </a:r>
              <a:br>
                <a:rPr lang="de-DE" sz="1200" b="1" dirty="0" smtClean="0">
                  <a:latin typeface="+mj-lt"/>
                </a:rPr>
              </a:br>
              <a:r>
                <a:rPr lang="de-DE" sz="1200" b="1" dirty="0" smtClean="0">
                  <a:latin typeface="+mj-lt"/>
                </a:rPr>
                <a:t>Resources Monitoring</a:t>
              </a:r>
              <a:endParaRPr lang="en-US" sz="1200" b="1" dirty="0" err="1" smtClean="0">
                <a:latin typeface="+mj-lt"/>
              </a:endParaRPr>
            </a:p>
          </p:txBody>
        </p:sp>
      </p:grpSp>
      <p:grpSp>
        <p:nvGrpSpPr>
          <p:cNvPr id="58" name="Group 57"/>
          <p:cNvGrpSpPr/>
          <p:nvPr/>
        </p:nvGrpSpPr>
        <p:grpSpPr>
          <a:xfrm>
            <a:off x="6642865" y="915566"/>
            <a:ext cx="2315357" cy="1424640"/>
            <a:chOff x="5496390" y="2849460"/>
            <a:chExt cx="2315357" cy="1424640"/>
          </a:xfrm>
        </p:grpSpPr>
        <p:sp>
          <p:nvSpPr>
            <p:cNvPr id="8" name="Oval 7"/>
            <p:cNvSpPr>
              <a:spLocks noChangeAspect="1"/>
            </p:cNvSpPr>
            <p:nvPr/>
          </p:nvSpPr>
          <p:spPr bwMode="gray">
            <a:xfrm>
              <a:off x="5496390" y="2849460"/>
              <a:ext cx="2306753" cy="1424640"/>
            </a:xfrm>
            <a:prstGeom prst="ellipse">
              <a:avLst/>
            </a:prstGeom>
            <a:gradFill flip="none" rotWithShape="1">
              <a:gsLst>
                <a:gs pos="0">
                  <a:srgbClr val="CDFFE6"/>
                </a:gs>
                <a:gs pos="100000">
                  <a:schemeClr val="bg2">
                    <a:lumMod val="20000"/>
                    <a:lumOff val="80000"/>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pic>
          <p:nvPicPr>
            <p:cNvPr id="39" name="Picture 68" descr="http://piwik.org/wp-content/themes/piwik/assets/img/media/piwik.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70992" y="3310974"/>
              <a:ext cx="940755" cy="4703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0" descr="http://www.openwebanalytics.com/wp-content/uploads/owa_logo_200w.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53389" y="3431692"/>
              <a:ext cx="711698" cy="39143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2" descr="http://www.netdiggers.com/wp-content/uploads/2015/11/eanalytics.pn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3118" r="20082"/>
            <a:stretch/>
          </p:blipFill>
          <p:spPr bwMode="auto">
            <a:xfrm>
              <a:off x="6242996" y="3939192"/>
              <a:ext cx="813540" cy="2411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73"/>
            <p:cNvPicPr>
              <a:picLocks noChangeAspect="1" noChangeArrowheads="1"/>
            </p:cNvPicPr>
            <p:nvPr/>
          </p:nvPicPr>
          <p:blipFill>
            <a:blip r:embed="rId22" cstate="print">
              <a:clrChange>
                <a:clrFrom>
                  <a:srgbClr val="343434"/>
                </a:clrFrom>
                <a:clrTo>
                  <a:srgbClr val="343434">
                    <a:alpha val="0"/>
                  </a:srgbClr>
                </a:clrTo>
              </a:clrChange>
              <a:extLst>
                <a:ext uri="{28A0092B-C50C-407E-A947-70E740481C1C}">
                  <a14:useLocalDpi xmlns:a14="http://schemas.microsoft.com/office/drawing/2010/main" val="0"/>
                </a:ext>
              </a:extLst>
            </a:blip>
            <a:srcRect/>
            <a:stretch>
              <a:fillRect/>
            </a:stretch>
          </p:blipFill>
          <p:spPr bwMode="auto">
            <a:xfrm>
              <a:off x="6477510" y="3681531"/>
              <a:ext cx="1044801" cy="219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TextBox 47"/>
            <p:cNvSpPr txBox="1">
              <a:spLocks noChangeAspect="1"/>
            </p:cNvSpPr>
            <p:nvPr/>
          </p:nvSpPr>
          <p:spPr bwMode="gray">
            <a:xfrm>
              <a:off x="6145492" y="3035095"/>
              <a:ext cx="1008546" cy="248088"/>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Real User Monitoring</a:t>
              </a:r>
              <a:endParaRPr lang="en-US" sz="1200" b="1" dirty="0" err="1" smtClean="0">
                <a:latin typeface="+mj-lt"/>
              </a:endParaRPr>
            </a:p>
          </p:txBody>
        </p:sp>
      </p:grpSp>
      <p:grpSp>
        <p:nvGrpSpPr>
          <p:cNvPr id="59" name="Group 58"/>
          <p:cNvGrpSpPr/>
          <p:nvPr/>
        </p:nvGrpSpPr>
        <p:grpSpPr>
          <a:xfrm>
            <a:off x="251520" y="3147814"/>
            <a:ext cx="2379612" cy="1424640"/>
            <a:chOff x="3363263" y="3549139"/>
            <a:chExt cx="2379612" cy="1424640"/>
          </a:xfrm>
        </p:grpSpPr>
        <p:sp>
          <p:nvSpPr>
            <p:cNvPr id="7" name="Oval 6"/>
            <p:cNvSpPr>
              <a:spLocks noChangeAspect="1"/>
            </p:cNvSpPr>
            <p:nvPr/>
          </p:nvSpPr>
          <p:spPr bwMode="gray">
            <a:xfrm>
              <a:off x="3363263" y="3549139"/>
              <a:ext cx="2379612" cy="1424640"/>
            </a:xfrm>
            <a:prstGeom prst="ellipse">
              <a:avLst/>
            </a:prstGeom>
            <a:gradFill flip="none" rotWithShape="1">
              <a:gsLst>
                <a:gs pos="0">
                  <a:schemeClr val="accent3">
                    <a:lumMod val="20000"/>
                    <a:lumOff val="80000"/>
                  </a:schemeClr>
                </a:gs>
                <a:gs pos="100000">
                  <a:schemeClr val="accent3">
                    <a:lumMod val="20000"/>
                    <a:lumOff val="80000"/>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pic>
          <p:nvPicPr>
            <p:cNvPr id="34" name="Picture 58" descr="http://visualvm.java.net/theme/images/b_logo.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28004" y="4124900"/>
              <a:ext cx="915091" cy="298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49" name="Group 48"/>
            <p:cNvGrpSpPr>
              <a:grpSpLocks noChangeAspect="1"/>
            </p:cNvGrpSpPr>
            <p:nvPr/>
          </p:nvGrpSpPr>
          <p:grpSpPr>
            <a:xfrm>
              <a:off x="3508804" y="4301079"/>
              <a:ext cx="940150" cy="337271"/>
              <a:chOff x="4407233" y="5826341"/>
              <a:chExt cx="2129406" cy="659758"/>
            </a:xfrm>
          </p:grpSpPr>
          <p:pic>
            <p:nvPicPr>
              <p:cNvPr id="50" name="Picture 75" descr="http://jrat.sourceforge.net/static/mad-rat.gif"/>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7233" y="5890057"/>
                <a:ext cx="2129406" cy="59604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bwMode="gray">
              <a:xfrm>
                <a:off x="5724069" y="5826341"/>
                <a:ext cx="520142" cy="266072"/>
              </a:xfrm>
              <a:prstGeom prst="rect">
                <a:avLst/>
              </a:prstGeom>
              <a:noFill/>
            </p:spPr>
            <p:txBody>
              <a:bodyPr wrap="none" lIns="0" tIns="0" rIns="0" bIns="0" rtlCol="0">
                <a:noAutofit/>
              </a:bodyPr>
              <a:lstStyle/>
              <a:p>
                <a:pPr>
                  <a:spcBef>
                    <a:spcPts val="300"/>
                  </a:spcBef>
                  <a:spcAft>
                    <a:spcPts val="300"/>
                  </a:spcAft>
                  <a:buClr>
                    <a:schemeClr val="accent1"/>
                  </a:buClr>
                </a:pPr>
                <a:r>
                  <a:rPr lang="de-DE" sz="1200" dirty="0" err="1" smtClean="0">
                    <a:latin typeface="+mj-lt"/>
                  </a:rPr>
                  <a:t>JRat</a:t>
                </a:r>
                <a:endParaRPr lang="en-US" sz="1200" dirty="0" err="1" smtClean="0">
                  <a:latin typeface="+mj-lt"/>
                </a:endParaRPr>
              </a:p>
            </p:txBody>
          </p:sp>
        </p:grpSp>
        <p:pic>
          <p:nvPicPr>
            <p:cNvPr id="52" name="Picture 77" descr="Profiler4j"/>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37483" y="4722710"/>
              <a:ext cx="840811" cy="17283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a:spLocks noChangeAspect="1"/>
            </p:cNvSpPr>
            <p:nvPr/>
          </p:nvSpPr>
          <p:spPr bwMode="gray">
            <a:xfrm>
              <a:off x="4731415" y="4441290"/>
              <a:ext cx="713809" cy="260211"/>
            </a:xfrm>
            <a:prstGeom prst="rect">
              <a:avLst/>
            </a:prstGeom>
            <a:noFill/>
          </p:spPr>
          <p:txBody>
            <a:bodyPr wrap="none" lIns="0" tIns="0" rIns="0" bIns="0" rtlCol="0">
              <a:noAutofit/>
            </a:bodyPr>
            <a:lstStyle/>
            <a:p>
              <a:pPr>
                <a:spcBef>
                  <a:spcPts val="300"/>
                </a:spcBef>
                <a:spcAft>
                  <a:spcPts val="300"/>
                </a:spcAft>
                <a:buClr>
                  <a:schemeClr val="accent1"/>
                </a:buClr>
              </a:pPr>
              <a:r>
                <a:rPr lang="de-DE" sz="1200" b="1" dirty="0" err="1" smtClean="0">
                  <a:solidFill>
                    <a:schemeClr val="accent6">
                      <a:lumMod val="50000"/>
                    </a:schemeClr>
                  </a:solidFill>
                  <a:latin typeface="Arial Black" panose="020B0A04020102020204" pitchFamily="34" charset="0"/>
                </a:rPr>
                <a:t>JMemProf</a:t>
              </a:r>
              <a:endParaRPr lang="en-US" sz="1200" b="1" dirty="0" err="1" smtClean="0">
                <a:solidFill>
                  <a:schemeClr val="accent6">
                    <a:lumMod val="50000"/>
                  </a:schemeClr>
                </a:solidFill>
                <a:latin typeface="Arial Black" panose="020B0A04020102020204" pitchFamily="34" charset="0"/>
              </a:endParaRPr>
            </a:p>
          </p:txBody>
        </p:sp>
        <p:sp>
          <p:nvSpPr>
            <p:cNvPr id="54" name="TextBox 53"/>
            <p:cNvSpPr txBox="1">
              <a:spLocks noChangeAspect="1"/>
            </p:cNvSpPr>
            <p:nvPr/>
          </p:nvSpPr>
          <p:spPr bwMode="gray">
            <a:xfrm>
              <a:off x="4041067" y="3655519"/>
              <a:ext cx="1008546" cy="248088"/>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Low-Level </a:t>
              </a:r>
              <a:br>
                <a:rPr lang="de-DE" sz="1200" b="1" dirty="0" smtClean="0">
                  <a:latin typeface="+mj-lt"/>
                </a:rPr>
              </a:br>
              <a:r>
                <a:rPr lang="de-DE" sz="1200" b="1" dirty="0" smtClean="0">
                  <a:latin typeface="+mj-lt"/>
                </a:rPr>
                <a:t>Performance </a:t>
              </a:r>
              <a:r>
                <a:rPr lang="de-DE" sz="1200" b="1" dirty="0" err="1" smtClean="0">
                  <a:latin typeface="+mj-lt"/>
                </a:rPr>
                <a:t>Profiling</a:t>
              </a:r>
              <a:endParaRPr lang="en-US" sz="1200" b="1" dirty="0" err="1" smtClean="0">
                <a:latin typeface="+mj-lt"/>
              </a:endParaRPr>
            </a:p>
          </p:txBody>
        </p:sp>
      </p:grpSp>
      <p:grpSp>
        <p:nvGrpSpPr>
          <p:cNvPr id="63" name="Group 62"/>
          <p:cNvGrpSpPr/>
          <p:nvPr/>
        </p:nvGrpSpPr>
        <p:grpSpPr>
          <a:xfrm>
            <a:off x="71792" y="875556"/>
            <a:ext cx="3204064" cy="2200250"/>
            <a:chOff x="71792" y="875556"/>
            <a:chExt cx="3204064" cy="2200250"/>
          </a:xfrm>
        </p:grpSpPr>
        <p:sp>
          <p:nvSpPr>
            <p:cNvPr id="12" name="Oval 11"/>
            <p:cNvSpPr>
              <a:spLocks noChangeAspect="1"/>
            </p:cNvSpPr>
            <p:nvPr/>
          </p:nvSpPr>
          <p:spPr bwMode="gray">
            <a:xfrm>
              <a:off x="71792" y="875556"/>
              <a:ext cx="3204064" cy="2200250"/>
            </a:xfrm>
            <a:prstGeom prst="ellipse">
              <a:avLst/>
            </a:prstGeom>
            <a:gradFill flip="none" rotWithShape="1">
              <a:gsLst>
                <a:gs pos="0">
                  <a:schemeClr val="tx2">
                    <a:lumMod val="20000"/>
                    <a:lumOff val="80000"/>
                  </a:schemeClr>
                </a:gs>
                <a:gs pos="100000">
                  <a:schemeClr val="tx2">
                    <a:lumMod val="20000"/>
                    <a:lumOff val="80000"/>
                    <a:alpha val="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ctr">
                <a:spcBef>
                  <a:spcPts val="300"/>
                </a:spcBef>
                <a:spcAft>
                  <a:spcPts val="300"/>
                </a:spcAft>
              </a:pPr>
              <a:endParaRPr lang="en-US" sz="1200" dirty="0" err="1" smtClean="0">
                <a:solidFill>
                  <a:schemeClr val="bg1"/>
                </a:solidFill>
                <a:latin typeface="+mj-lt"/>
              </a:endParaRPr>
            </a:p>
          </p:txBody>
        </p:sp>
        <p:grpSp>
          <p:nvGrpSpPr>
            <p:cNvPr id="14" name="Group 13"/>
            <p:cNvGrpSpPr>
              <a:grpSpLocks noChangeAspect="1"/>
            </p:cNvGrpSpPr>
            <p:nvPr/>
          </p:nvGrpSpPr>
          <p:grpSpPr>
            <a:xfrm>
              <a:off x="2014006" y="1881991"/>
              <a:ext cx="1011987" cy="616324"/>
              <a:chOff x="1277937" y="3065463"/>
              <a:chExt cx="2587402" cy="1575791"/>
            </a:xfrm>
          </p:grpSpPr>
          <p:pic>
            <p:nvPicPr>
              <p:cNvPr id="15" name="Picture 2" descr="C:\Users\awe\ownCloud\APM\inspectIT\inspectIT_marketing\icons\PNG\128x128.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028825" y="3065463"/>
                <a:ext cx="1085627" cy="10856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p:cNvPicPr>
                <a:picLocks noChangeAspect="1" noChangeArrowheads="1"/>
              </p:cNvPicPr>
              <p:nvPr/>
            </p:nvPicPr>
            <p:blipFill>
              <a:blip r:embed="rId27" cstate="print">
                <a:clrChange>
                  <a:clrFrom>
                    <a:srgbClr val="DFE4E2"/>
                  </a:clrFrom>
                  <a:clrTo>
                    <a:srgbClr val="DFE4E2">
                      <a:alpha val="0"/>
                    </a:srgbClr>
                  </a:clrTo>
                </a:clrChange>
                <a:extLst>
                  <a:ext uri="{28A0092B-C50C-407E-A947-70E740481C1C}">
                    <a14:useLocalDpi xmlns:a14="http://schemas.microsoft.com/office/drawing/2010/main" val="0"/>
                  </a:ext>
                </a:extLst>
              </a:blip>
              <a:srcRect/>
              <a:stretch>
                <a:fillRect/>
              </a:stretch>
            </p:blipFill>
            <p:spPr bwMode="auto">
              <a:xfrm>
                <a:off x="1277937" y="4237292"/>
                <a:ext cx="2587402" cy="403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9" name="Picture 9" descr="https://avatars1.githubusercontent.com/u/10179627?v=3&amp;s=20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291365" y="1907651"/>
              <a:ext cx="466948" cy="4669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https://yous.be/images/2015/05/05/logo.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5410" y="1970994"/>
              <a:ext cx="862519" cy="1338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0" descr="https://pbs.twimg.com/media/CT_QFmmUYAEjkfz.png"/>
            <p:cNvPicPr>
              <a:picLocks noChangeAspect="1" noChangeArrowheads="1"/>
            </p:cNvPicPr>
            <p:nvPr/>
          </p:nvPicPr>
          <p:blipFill>
            <a:blip r:embed="rId30"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1321324" y="2446288"/>
              <a:ext cx="1156548" cy="4617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2" descr="http://4.bp.blogspot.com/-DsmFcaeMi4U/T9DX_XLMrdI/AAAAAAAAABg/jKF_pXToIEo/s1600/zipkin.jpg"/>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019" y="2171913"/>
              <a:ext cx="834625" cy="4950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8" descr="https://raw.githubusercontent.com/scouter-project/scouter/master/scouter.document/img/main/scouter-logo-w200.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52466" y="1613620"/>
              <a:ext cx="750552" cy="21015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a:spLocks noChangeAspect="1"/>
            </p:cNvSpPr>
            <p:nvPr/>
          </p:nvSpPr>
          <p:spPr bwMode="gray">
            <a:xfrm>
              <a:off x="705901" y="1093024"/>
              <a:ext cx="1989463" cy="37183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200" b="1" dirty="0" smtClean="0">
                  <a:latin typeface="+mj-lt"/>
                </a:rPr>
                <a:t>Monitoring &amp; </a:t>
              </a:r>
              <a:br>
                <a:rPr lang="de-DE" sz="1200" b="1" dirty="0" smtClean="0">
                  <a:latin typeface="+mj-lt"/>
                </a:rPr>
              </a:br>
              <a:r>
                <a:rPr lang="de-DE" sz="1200" b="1" dirty="0" err="1" smtClean="0">
                  <a:latin typeface="+mj-lt"/>
                </a:rPr>
                <a:t>Application</a:t>
              </a:r>
              <a:r>
                <a:rPr lang="de-DE" sz="1200" b="1" dirty="0" smtClean="0">
                  <a:latin typeface="+mj-lt"/>
                </a:rPr>
                <a:t> </a:t>
              </a:r>
              <a:r>
                <a:rPr lang="de-DE" sz="1200" b="1" dirty="0" err="1" smtClean="0">
                  <a:latin typeface="+mj-lt"/>
                </a:rPr>
                <a:t>Deep</a:t>
              </a:r>
              <a:r>
                <a:rPr lang="de-DE" sz="1200" b="1" dirty="0" smtClean="0">
                  <a:latin typeface="+mj-lt"/>
                </a:rPr>
                <a:t> </a:t>
              </a:r>
              <a:r>
                <a:rPr lang="de-DE" sz="1200" b="1" dirty="0" err="1" smtClean="0">
                  <a:latin typeface="+mj-lt"/>
                </a:rPr>
                <a:t>Dive</a:t>
              </a:r>
              <a:endParaRPr lang="en-US" sz="1200" b="1" dirty="0" err="1" smtClean="0">
                <a:latin typeface="+mj-lt"/>
              </a:endParaRPr>
            </a:p>
          </p:txBody>
        </p:sp>
        <p:pic>
          <p:nvPicPr>
            <p:cNvPr id="55" name="Picture 2" descr="http://kieker-monitoring.net/uploads/Kieker-logo-white-495x150.png"/>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1325" y="1581174"/>
              <a:ext cx="986083" cy="29881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ooter Placeholder 2"/>
          <p:cNvSpPr>
            <a:spLocks noGrp="1"/>
          </p:cNvSpPr>
          <p:nvPr>
            <p:ph type="ftr" sz="quarter" idx="16"/>
          </p:nvPr>
        </p:nvSpPr>
        <p:spPr/>
        <p:txBody>
          <a:bodyPr/>
          <a:lstStyle/>
          <a:p>
            <a:r>
              <a:rPr lang="de-DE" smtClean="0"/>
              <a:t>inspectIT - Die offene Alternative für APM</a:t>
            </a:r>
            <a:endParaRPr lang="de-DE" dirty="0"/>
          </a:p>
        </p:txBody>
      </p:sp>
    </p:spTree>
    <p:extLst>
      <p:ext uri="{BB962C8B-B14F-4D97-AF65-F5344CB8AC3E}">
        <p14:creationId xmlns:p14="http://schemas.microsoft.com/office/powerpoint/2010/main" val="303689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F81928C7-D4D2-42DC-AA18-2914D6F5F948}"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28</a:t>
            </a:fld>
            <a:endParaRPr lang="de-DE" dirty="0"/>
          </a:p>
        </p:txBody>
      </p:sp>
      <p:sp>
        <p:nvSpPr>
          <p:cNvPr id="6" name="Title 5"/>
          <p:cNvSpPr>
            <a:spLocks noGrp="1"/>
          </p:cNvSpPr>
          <p:nvPr>
            <p:ph type="title"/>
          </p:nvPr>
        </p:nvSpPr>
        <p:spPr/>
        <p:txBody>
          <a:bodyPr/>
          <a:lstStyle/>
          <a:p>
            <a:r>
              <a:rPr lang="de-DE" dirty="0" smtClean="0"/>
              <a:t>Datenanalyse &amp; Problemdiagnose</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Storages</a:t>
            </a:r>
            <a:endParaRPr lang="en-US" sz="1600" b="1" dirty="0" err="1" smtClean="0">
              <a:solidFill>
                <a:srgbClr val="FFFFFF"/>
              </a:solidFill>
              <a:latin typeface="Montserrat Ultra Light" panose="00000300000000000000" pitchFamily="2"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10" y="958891"/>
            <a:ext cx="7511181" cy="3557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147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91A85AB9-40EE-4DE9-B2C8-0FCF8ACC1C21}"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29</a:t>
            </a:fld>
            <a:endParaRPr lang="de-DE" dirty="0"/>
          </a:p>
        </p:txBody>
      </p:sp>
      <p:sp>
        <p:nvSpPr>
          <p:cNvPr id="6" name="Title 5"/>
          <p:cNvSpPr>
            <a:spLocks noGrp="1"/>
          </p:cNvSpPr>
          <p:nvPr>
            <p:ph type="title"/>
          </p:nvPr>
        </p:nvSpPr>
        <p:spPr/>
        <p:txBody>
          <a:bodyPr/>
          <a:lstStyle/>
          <a:p>
            <a:r>
              <a:rPr lang="de-DE" dirty="0" err="1"/>
              <a:t>Configuration</a:t>
            </a:r>
            <a:endParaRPr lang="de-DE"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err="1" smtClean="0">
                <a:solidFill>
                  <a:srgbClr val="FFFFFF"/>
                </a:solidFill>
                <a:latin typeface="Montserrat Ultra Light" panose="00000300000000000000" pitchFamily="2" charset="0"/>
              </a:rPr>
              <a:t>Alerting</a:t>
            </a:r>
            <a:endParaRPr lang="en-US" sz="1600" b="1" dirty="0" err="1" smtClean="0">
              <a:solidFill>
                <a:srgbClr val="FFFFFF"/>
              </a:solidFill>
              <a:latin typeface="Montserrat Ultra Light" panose="00000300000000000000" pitchFamily="2"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20017"/>
            <a:ext cx="8909019" cy="3814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awe\Desktop\alerting_config_2.jpg"/>
          <p:cNvPicPr>
            <a:picLocks noChangeAspect="1" noChangeArrowheads="1"/>
          </p:cNvPicPr>
          <p:nvPr/>
        </p:nvPicPr>
        <p:blipFill rotWithShape="1">
          <a:blip r:embed="rId3">
            <a:extLst>
              <a:ext uri="{28A0092B-C50C-407E-A947-70E740481C1C}">
                <a14:useLocalDpi xmlns:a14="http://schemas.microsoft.com/office/drawing/2010/main" val="0"/>
              </a:ext>
            </a:extLst>
          </a:blip>
          <a:srcRect l="28478" t="14808" r="28478" b="32843"/>
          <a:stretch/>
        </p:blipFill>
        <p:spPr bwMode="auto">
          <a:xfrm>
            <a:off x="5292080" y="1770608"/>
            <a:ext cx="3263901" cy="2673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we\Desktop\alerting_config_1.jpg"/>
          <p:cNvPicPr>
            <a:picLocks noChangeAspect="1" noChangeArrowheads="1"/>
          </p:cNvPicPr>
          <p:nvPr/>
        </p:nvPicPr>
        <p:blipFill rotWithShape="1">
          <a:blip r:embed="rId4">
            <a:extLst>
              <a:ext uri="{28A0092B-C50C-407E-A947-70E740481C1C}">
                <a14:useLocalDpi xmlns:a14="http://schemas.microsoft.com/office/drawing/2010/main" val="0"/>
              </a:ext>
            </a:extLst>
          </a:blip>
          <a:srcRect l="28647" t="14737" r="28521" b="32700"/>
          <a:stretch/>
        </p:blipFill>
        <p:spPr bwMode="auto">
          <a:xfrm>
            <a:off x="1547664" y="1767432"/>
            <a:ext cx="3238501" cy="26765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Oval 12"/>
          <p:cNvSpPr/>
          <p:nvPr/>
        </p:nvSpPr>
        <p:spPr bwMode="gray">
          <a:xfrm>
            <a:off x="2518991" y="1502140"/>
            <a:ext cx="147465" cy="144016"/>
          </a:xfrm>
          <a:prstGeom prst="ellipse">
            <a:avLst/>
          </a:prstGeom>
          <a:solidFill>
            <a:srgbClr val="FFFF8F">
              <a:alpha val="38039"/>
            </a:srgb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cxnSp>
        <p:nvCxnSpPr>
          <p:cNvPr id="10" name="Straight Connector 9"/>
          <p:cNvCxnSpPr>
            <a:endCxn id="13" idx="0"/>
          </p:cNvCxnSpPr>
          <p:nvPr/>
        </p:nvCxnSpPr>
        <p:spPr bwMode="gray">
          <a:xfrm flipV="1">
            <a:off x="1547664" y="1502140"/>
            <a:ext cx="1045060" cy="26846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3" idx="0"/>
          </p:cNvCxnSpPr>
          <p:nvPr/>
        </p:nvCxnSpPr>
        <p:spPr bwMode="gray">
          <a:xfrm flipH="1" flipV="1">
            <a:off x="2592724" y="1502140"/>
            <a:ext cx="2193441" cy="26846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ight Arrow 17"/>
          <p:cNvSpPr/>
          <p:nvPr/>
        </p:nvSpPr>
        <p:spPr bwMode="gray">
          <a:xfrm>
            <a:off x="4860032" y="2859782"/>
            <a:ext cx="360040" cy="378396"/>
          </a:xfrm>
          <a:prstGeom prst="right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Tree>
    <p:extLst>
      <p:ext uri="{BB962C8B-B14F-4D97-AF65-F5344CB8AC3E}">
        <p14:creationId xmlns:p14="http://schemas.microsoft.com/office/powerpoint/2010/main" val="47189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Bewiesener Zusammenhang zwischen Business Value und Performance</a:t>
            </a:r>
            <a:endParaRPr lang="de-DE" dirty="0"/>
          </a:p>
        </p:txBody>
      </p:sp>
      <p:sp>
        <p:nvSpPr>
          <p:cNvPr id="4" name="Date Placeholder 3"/>
          <p:cNvSpPr>
            <a:spLocks noGrp="1"/>
          </p:cNvSpPr>
          <p:nvPr>
            <p:ph type="dt" sz="half" idx="15"/>
          </p:nvPr>
        </p:nvSpPr>
        <p:spPr/>
        <p:txBody>
          <a:bodyPr/>
          <a:lstStyle/>
          <a:p>
            <a:fld id="{6C87A6E7-FD20-4B81-9CB7-1FDE03AD875F}" type="datetime1">
              <a:rPr lang="de-DE" smtClean="0"/>
              <a:t>28.04.2017</a:t>
            </a:fld>
            <a:endParaRPr lang="de-DE" dirty="0"/>
          </a:p>
        </p:txBody>
      </p:sp>
      <p:sp>
        <p:nvSpPr>
          <p:cNvPr id="5" name="Footer Placeholder 4"/>
          <p:cNvSpPr>
            <a:spLocks noGrp="1"/>
          </p:cNvSpPr>
          <p:nvPr>
            <p:ph type="ftr" sz="quarter" idx="16"/>
          </p:nvPr>
        </p:nvSpPr>
        <p:spPr/>
        <p:txBody>
          <a:bodyPr/>
          <a:lstStyle/>
          <a:p>
            <a:r>
              <a:rPr lang="de-DE" smtClean="0"/>
              <a:t>inspectIT - Die offene Alternative für APM</a:t>
            </a:r>
            <a:endParaRPr lang="de-DE" dirty="0"/>
          </a:p>
        </p:txBody>
      </p:sp>
      <p:sp>
        <p:nvSpPr>
          <p:cNvPr id="6" name="Slide Number Placeholder 5"/>
          <p:cNvSpPr>
            <a:spLocks noGrp="1"/>
          </p:cNvSpPr>
          <p:nvPr>
            <p:ph type="sldNum" sz="quarter" idx="17"/>
          </p:nvPr>
        </p:nvSpPr>
        <p:spPr/>
        <p:txBody>
          <a:bodyPr/>
          <a:lstStyle/>
          <a:p>
            <a:fld id="{7F1AF4CC-B4F1-45E7-8781-FCA25AF1F4E6}" type="slidenum">
              <a:rPr lang="de-DE" smtClean="0"/>
              <a:pPr/>
              <a:t>3</a:t>
            </a:fld>
            <a:endParaRPr lang="de-DE" dirty="0"/>
          </a:p>
        </p:txBody>
      </p:sp>
      <p:sp>
        <p:nvSpPr>
          <p:cNvPr id="7" name="Freeform 6"/>
          <p:cNvSpPr/>
          <p:nvPr/>
        </p:nvSpPr>
        <p:spPr>
          <a:xfrm>
            <a:off x="949222" y="2643758"/>
            <a:ext cx="7151170" cy="1872208"/>
          </a:xfrm>
          <a:custGeom>
            <a:avLst/>
            <a:gdLst>
              <a:gd name="connsiteX0" fmla="*/ 0 w 2199480"/>
              <a:gd name="connsiteY0" fmla="*/ 0 h 1319688"/>
              <a:gd name="connsiteX1" fmla="*/ 2199480 w 2199480"/>
              <a:gd name="connsiteY1" fmla="*/ 0 h 1319688"/>
              <a:gd name="connsiteX2" fmla="*/ 2199480 w 2199480"/>
              <a:gd name="connsiteY2" fmla="*/ 1319688 h 1319688"/>
              <a:gd name="connsiteX3" fmla="*/ 0 w 2199480"/>
              <a:gd name="connsiteY3" fmla="*/ 1319688 h 1319688"/>
              <a:gd name="connsiteX4" fmla="*/ 0 w 2199480"/>
              <a:gd name="connsiteY4" fmla="*/ 0 h 1319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480" h="1319688">
                <a:moveTo>
                  <a:pt x="0" y="0"/>
                </a:moveTo>
                <a:lnTo>
                  <a:pt x="2199480" y="0"/>
                </a:lnTo>
                <a:lnTo>
                  <a:pt x="2199480" y="1319688"/>
                </a:lnTo>
                <a:lnTo>
                  <a:pt x="0" y="1319688"/>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de-DE" sz="2000" b="1" dirty="0" smtClean="0">
                <a:solidFill>
                  <a:schemeClr val="tx1"/>
                </a:solidFill>
              </a:rPr>
              <a:t>„1% </a:t>
            </a:r>
            <a:r>
              <a:rPr lang="de-DE" sz="2000" b="1" dirty="0" err="1" smtClean="0">
                <a:solidFill>
                  <a:schemeClr val="tx1"/>
                </a:solidFill>
              </a:rPr>
              <a:t>increase</a:t>
            </a:r>
            <a:r>
              <a:rPr lang="de-DE" sz="2000" b="1" dirty="0" smtClean="0">
                <a:solidFill>
                  <a:schemeClr val="tx1"/>
                </a:solidFill>
              </a:rPr>
              <a:t> in </a:t>
            </a:r>
            <a:r>
              <a:rPr lang="de-DE" sz="2000" b="1" dirty="0" err="1" smtClean="0">
                <a:solidFill>
                  <a:schemeClr val="tx1"/>
                </a:solidFill>
              </a:rPr>
              <a:t>revenue</a:t>
            </a:r>
            <a:r>
              <a:rPr lang="de-DE" sz="2000" b="1" dirty="0" smtClean="0">
                <a:solidFill>
                  <a:schemeClr val="tx1"/>
                </a:solidFill>
              </a:rPr>
              <a:t> </a:t>
            </a:r>
            <a:r>
              <a:rPr lang="de-DE" sz="2000" b="1" dirty="0" err="1" smtClean="0">
                <a:solidFill>
                  <a:schemeClr val="tx1"/>
                </a:solidFill>
              </a:rPr>
              <a:t>for</a:t>
            </a:r>
            <a:r>
              <a:rPr lang="de-DE" sz="2000" b="1" dirty="0" smtClean="0">
                <a:solidFill>
                  <a:schemeClr val="tx1"/>
                </a:solidFill>
              </a:rPr>
              <a:t> </a:t>
            </a:r>
            <a:r>
              <a:rPr lang="de-DE" sz="2000" b="1" dirty="0" err="1" smtClean="0">
                <a:solidFill>
                  <a:schemeClr val="tx1"/>
                </a:solidFill>
              </a:rPr>
              <a:t>every</a:t>
            </a:r>
            <a:r>
              <a:rPr lang="de-DE" sz="2000" b="1" dirty="0" smtClean="0">
                <a:solidFill>
                  <a:schemeClr val="tx1"/>
                </a:solidFill>
              </a:rPr>
              <a:t> 100 </a:t>
            </a:r>
            <a:r>
              <a:rPr lang="de-DE" sz="2000" b="1" dirty="0" err="1" smtClean="0">
                <a:solidFill>
                  <a:schemeClr val="tx1"/>
                </a:solidFill>
              </a:rPr>
              <a:t>ms</a:t>
            </a:r>
            <a:r>
              <a:rPr lang="de-DE" sz="2000" b="1" dirty="0" smtClean="0">
                <a:solidFill>
                  <a:schemeClr val="tx1"/>
                </a:solidFill>
              </a:rPr>
              <a:t> </a:t>
            </a:r>
            <a:r>
              <a:rPr lang="de-DE" sz="2000" b="1" dirty="0" err="1" smtClean="0">
                <a:solidFill>
                  <a:schemeClr val="tx1"/>
                </a:solidFill>
              </a:rPr>
              <a:t>latency</a:t>
            </a:r>
            <a:r>
              <a:rPr lang="de-DE" sz="2000" b="1" dirty="0" smtClean="0">
                <a:solidFill>
                  <a:schemeClr val="tx1"/>
                </a:solidFill>
              </a:rPr>
              <a:t> </a:t>
            </a:r>
            <a:r>
              <a:rPr lang="de-DE" sz="2000" b="1" dirty="0" err="1" smtClean="0">
                <a:solidFill>
                  <a:schemeClr val="tx1"/>
                </a:solidFill>
              </a:rPr>
              <a:t>improvement</a:t>
            </a:r>
            <a:r>
              <a:rPr lang="de-DE" sz="2000" b="1" dirty="0" smtClean="0">
                <a:solidFill>
                  <a:schemeClr val="tx1"/>
                </a:solidFill>
              </a:rPr>
              <a:t>“</a:t>
            </a:r>
          </a:p>
          <a:p>
            <a:pPr lvl="0" algn="ctr" defTabSz="1155700">
              <a:lnSpc>
                <a:spcPct val="90000"/>
              </a:lnSpc>
              <a:spcAft>
                <a:spcPct val="35000"/>
              </a:spcAft>
            </a:pPr>
            <a:endParaRPr lang="de-DE" sz="2000" dirty="0" smtClean="0"/>
          </a:p>
          <a:p>
            <a:pPr lvl="0" algn="ctr" defTabSz="1155700">
              <a:lnSpc>
                <a:spcPct val="90000"/>
              </a:lnSpc>
              <a:spcAft>
                <a:spcPct val="35000"/>
              </a:spcAft>
            </a:pPr>
            <a:r>
              <a:rPr lang="de-DE" dirty="0" smtClean="0"/>
              <a:t>Amazon 2008</a:t>
            </a:r>
          </a:p>
          <a:p>
            <a:pPr lvl="0" algn="ctr" defTabSz="1155700">
              <a:lnSpc>
                <a:spcPct val="90000"/>
              </a:lnSpc>
              <a:spcAft>
                <a:spcPct val="35000"/>
              </a:spcAft>
            </a:pPr>
            <a:r>
              <a:rPr lang="de-DE" sz="1200" dirty="0" smtClean="0">
                <a:solidFill>
                  <a:schemeClr val="tx1"/>
                </a:solidFill>
              </a:rPr>
              <a:t>(2008: 19,17 B€ </a:t>
            </a:r>
            <a:r>
              <a:rPr lang="de-DE" sz="1200" dirty="0" err="1" smtClean="0">
                <a:solidFill>
                  <a:schemeClr val="tx1"/>
                </a:solidFill>
              </a:rPr>
              <a:t>revenue</a:t>
            </a:r>
            <a:r>
              <a:rPr lang="de-DE" sz="1200" kern="1200" dirty="0" smtClean="0">
                <a:solidFill>
                  <a:schemeClr val="tx1"/>
                </a:solidFill>
              </a:rPr>
              <a:t>)</a:t>
            </a:r>
            <a:endParaRPr lang="de-DE" sz="1200" kern="1200" dirty="0">
              <a:solidFill>
                <a:schemeClr val="tx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869" y="915566"/>
            <a:ext cx="3051875" cy="147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526330"/>
      </p:ext>
    </p:extLst>
  </p:cSld>
  <p:clrMapOvr>
    <a:masterClrMapping/>
  </p:clrMapOvr>
  <mc:AlternateContent xmlns:mc="http://schemas.openxmlformats.org/markup-compatibility/2006" xmlns:p14="http://schemas.microsoft.com/office/powerpoint/2010/main">
    <mc:Choice Requires="p14">
      <p:transition spd="med" p14:dur="700" advTm="129076">
        <p:fade/>
      </p:transition>
    </mc:Choice>
    <mc:Fallback xmlns="">
      <p:transition spd="med" advTm="129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inspectIT</a:t>
            </a:r>
            <a:r>
              <a:rPr lang="de-DE" dirty="0" smtClean="0"/>
              <a:t> – qualitativ und verwendbar</a:t>
            </a:r>
            <a:endParaRPr lang="de-DE" dirty="0"/>
          </a:p>
        </p:txBody>
      </p:sp>
      <p:sp>
        <p:nvSpPr>
          <p:cNvPr id="4" name="Date Placeholder 3"/>
          <p:cNvSpPr>
            <a:spLocks noGrp="1"/>
          </p:cNvSpPr>
          <p:nvPr>
            <p:ph type="dt" sz="half" idx="15"/>
          </p:nvPr>
        </p:nvSpPr>
        <p:spPr/>
        <p:txBody>
          <a:bodyPr/>
          <a:lstStyle/>
          <a:p>
            <a:fld id="{6C87A6E7-FD20-4B81-9CB7-1FDE03AD875F}" type="datetime1">
              <a:rPr lang="de-DE" smtClean="0"/>
              <a:t>28.04.2017</a:t>
            </a:fld>
            <a:endParaRPr lang="de-DE" dirty="0"/>
          </a:p>
        </p:txBody>
      </p:sp>
      <p:sp>
        <p:nvSpPr>
          <p:cNvPr id="5" name="Footer Placeholder 4"/>
          <p:cNvSpPr>
            <a:spLocks noGrp="1"/>
          </p:cNvSpPr>
          <p:nvPr>
            <p:ph type="ftr" sz="quarter" idx="16"/>
          </p:nvPr>
        </p:nvSpPr>
        <p:spPr/>
        <p:txBody>
          <a:bodyPr/>
          <a:lstStyle/>
          <a:p>
            <a:r>
              <a:rPr lang="de-DE" smtClean="0"/>
              <a:t>inspectIT - Die offene Alternative für APM</a:t>
            </a:r>
            <a:endParaRPr lang="de-DE" dirty="0"/>
          </a:p>
        </p:txBody>
      </p:sp>
      <p:sp>
        <p:nvSpPr>
          <p:cNvPr id="6" name="Slide Number Placeholder 5"/>
          <p:cNvSpPr>
            <a:spLocks noGrp="1"/>
          </p:cNvSpPr>
          <p:nvPr>
            <p:ph type="sldNum" sz="quarter" idx="17"/>
          </p:nvPr>
        </p:nvSpPr>
        <p:spPr/>
        <p:txBody>
          <a:bodyPr/>
          <a:lstStyle/>
          <a:p>
            <a:fld id="{7F1AF4CC-B4F1-45E7-8781-FCA25AF1F4E6}" type="slidenum">
              <a:rPr lang="de-DE" smtClean="0"/>
              <a:pPr/>
              <a:t>30</a:t>
            </a:fld>
            <a:endParaRPr lang="de-DE" dirty="0"/>
          </a:p>
        </p:txBody>
      </p:sp>
      <p:sp>
        <p:nvSpPr>
          <p:cNvPr id="7" name="TextBox 6"/>
          <p:cNvSpPr txBox="1"/>
          <p:nvPr/>
        </p:nvSpPr>
        <p:spPr bwMode="gray">
          <a:xfrm>
            <a:off x="431798" y="1059582"/>
            <a:ext cx="8280401" cy="432048"/>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latin typeface="+mj-lt"/>
              </a:rPr>
              <a:t>Argumentation 1: Open Source = Umsonst = Schlechte Qualität</a:t>
            </a:r>
            <a:endParaRPr lang="en-US" sz="1600" dirty="0" err="1" smtClean="0">
              <a:latin typeface="+mj-lt"/>
            </a:endParaRPr>
          </a:p>
        </p:txBody>
      </p:sp>
      <p:grpSp>
        <p:nvGrpSpPr>
          <p:cNvPr id="8" name="Group 7"/>
          <p:cNvGrpSpPr/>
          <p:nvPr/>
        </p:nvGrpSpPr>
        <p:grpSpPr>
          <a:xfrm>
            <a:off x="3592463" y="848724"/>
            <a:ext cx="161083" cy="416546"/>
            <a:chOff x="3636220" y="848724"/>
            <a:chExt cx="161083" cy="416546"/>
          </a:xfrm>
        </p:grpSpPr>
        <p:sp>
          <p:nvSpPr>
            <p:cNvPr id="9" name="Cross 8"/>
            <p:cNvSpPr/>
            <p:nvPr/>
          </p:nvSpPr>
          <p:spPr bwMode="gray">
            <a:xfrm rot="2720475">
              <a:off x="3635687" y="1103653"/>
              <a:ext cx="162150" cy="161083"/>
            </a:xfrm>
            <a:prstGeom prst="plus">
              <a:avLst>
                <a:gd name="adj" fmla="val 47795"/>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0" name="TextBox 9"/>
            <p:cNvSpPr txBox="1"/>
            <p:nvPr/>
          </p:nvSpPr>
          <p:spPr bwMode="gray">
            <a:xfrm>
              <a:off x="3677224" y="848724"/>
              <a:ext cx="80866" cy="226356"/>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solidFill>
                    <a:srgbClr val="FF0000"/>
                  </a:solidFill>
                  <a:latin typeface="Britannic Bold" panose="020B0903060703020204" pitchFamily="34" charset="0"/>
                </a:rPr>
                <a:t>!</a:t>
              </a:r>
              <a:endParaRPr lang="en-US" sz="1600" dirty="0" err="1" smtClean="0">
                <a:solidFill>
                  <a:srgbClr val="FF0000"/>
                </a:solidFill>
                <a:latin typeface="Britannic Bold" panose="020B0903060703020204" pitchFamily="34" charset="0"/>
              </a:endParaRPr>
            </a:p>
          </p:txBody>
        </p:sp>
      </p:grpSp>
      <p:grpSp>
        <p:nvGrpSpPr>
          <p:cNvPr id="11" name="Group 10"/>
          <p:cNvGrpSpPr/>
          <p:nvPr/>
        </p:nvGrpSpPr>
        <p:grpSpPr>
          <a:xfrm>
            <a:off x="4716016" y="859060"/>
            <a:ext cx="161083" cy="416546"/>
            <a:chOff x="3636220" y="848724"/>
            <a:chExt cx="161083" cy="416546"/>
          </a:xfrm>
        </p:grpSpPr>
        <p:sp>
          <p:nvSpPr>
            <p:cNvPr id="12" name="Cross 11"/>
            <p:cNvSpPr/>
            <p:nvPr/>
          </p:nvSpPr>
          <p:spPr bwMode="gray">
            <a:xfrm rot="2720475">
              <a:off x="3635687" y="1103653"/>
              <a:ext cx="162150" cy="161083"/>
            </a:xfrm>
            <a:prstGeom prst="plus">
              <a:avLst>
                <a:gd name="adj" fmla="val 47795"/>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3" name="TextBox 12"/>
            <p:cNvSpPr txBox="1"/>
            <p:nvPr/>
          </p:nvSpPr>
          <p:spPr bwMode="gray">
            <a:xfrm>
              <a:off x="3677224" y="848724"/>
              <a:ext cx="80866" cy="226356"/>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solidFill>
                    <a:srgbClr val="FF0000"/>
                  </a:solidFill>
                  <a:latin typeface="Britannic Bold" panose="020B0903060703020204" pitchFamily="34" charset="0"/>
                </a:rPr>
                <a:t>!</a:t>
              </a:r>
              <a:endParaRPr lang="en-US" sz="1600" dirty="0" err="1" smtClean="0">
                <a:solidFill>
                  <a:srgbClr val="FF0000"/>
                </a:solidFill>
                <a:latin typeface="Britannic Bold" panose="020B0903060703020204" pitchFamily="34" charset="0"/>
              </a:endParaRPr>
            </a:p>
          </p:txBody>
        </p:sp>
      </p:grpSp>
      <p:sp>
        <p:nvSpPr>
          <p:cNvPr id="14" name="TextBox 13"/>
          <p:cNvSpPr txBox="1"/>
          <p:nvPr/>
        </p:nvSpPr>
        <p:spPr bwMode="gray">
          <a:xfrm>
            <a:off x="427021" y="2859782"/>
            <a:ext cx="8280401" cy="432048"/>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latin typeface="+mj-lt"/>
              </a:rPr>
              <a:t>Argumentation 2: Open Source = Bastelbude / nicht einsetzbar</a:t>
            </a:r>
            <a:endParaRPr lang="en-US" sz="1600" dirty="0" err="1" smtClean="0">
              <a:latin typeface="+mj-lt"/>
            </a:endParaRPr>
          </a:p>
        </p:txBody>
      </p:sp>
      <p:grpSp>
        <p:nvGrpSpPr>
          <p:cNvPr id="15" name="Group 14"/>
          <p:cNvGrpSpPr/>
          <p:nvPr/>
        </p:nvGrpSpPr>
        <p:grpSpPr>
          <a:xfrm>
            <a:off x="3635896" y="2659260"/>
            <a:ext cx="161083" cy="416546"/>
            <a:chOff x="3636220" y="848724"/>
            <a:chExt cx="161083" cy="416546"/>
          </a:xfrm>
        </p:grpSpPr>
        <p:sp>
          <p:nvSpPr>
            <p:cNvPr id="16" name="Cross 15"/>
            <p:cNvSpPr/>
            <p:nvPr/>
          </p:nvSpPr>
          <p:spPr bwMode="gray">
            <a:xfrm rot="2720475">
              <a:off x="3635687" y="1103653"/>
              <a:ext cx="162150" cy="161083"/>
            </a:xfrm>
            <a:prstGeom prst="plus">
              <a:avLst>
                <a:gd name="adj" fmla="val 47795"/>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7" name="TextBox 16"/>
            <p:cNvSpPr txBox="1"/>
            <p:nvPr/>
          </p:nvSpPr>
          <p:spPr bwMode="gray">
            <a:xfrm>
              <a:off x="3677224" y="848724"/>
              <a:ext cx="80866" cy="226356"/>
            </a:xfrm>
            <a:prstGeom prst="rect">
              <a:avLst/>
            </a:prstGeom>
            <a:noFill/>
          </p:spPr>
          <p:txBody>
            <a:bodyPr wrap="none" lIns="0" tIns="0" rIns="0" bIns="0" rtlCol="0">
              <a:noAutofit/>
            </a:bodyPr>
            <a:lstStyle/>
            <a:p>
              <a:pPr>
                <a:spcBef>
                  <a:spcPts val="300"/>
                </a:spcBef>
                <a:spcAft>
                  <a:spcPts val="300"/>
                </a:spcAft>
                <a:buClr>
                  <a:schemeClr val="accent1"/>
                </a:buClr>
              </a:pPr>
              <a:r>
                <a:rPr lang="de-DE" sz="1600" dirty="0" smtClean="0">
                  <a:solidFill>
                    <a:srgbClr val="FF0000"/>
                  </a:solidFill>
                  <a:latin typeface="Britannic Bold" panose="020B0903060703020204" pitchFamily="34" charset="0"/>
                </a:rPr>
                <a:t>!</a:t>
              </a:r>
              <a:endParaRPr lang="en-US" sz="1600" dirty="0" err="1" smtClean="0">
                <a:solidFill>
                  <a:srgbClr val="FF0000"/>
                </a:solidFill>
                <a:latin typeface="Britannic Bold" panose="020B0903060703020204" pitchFamily="34" charset="0"/>
              </a:endParaRPr>
            </a:p>
          </p:txBody>
        </p:sp>
      </p:grpSp>
      <p:pic>
        <p:nvPicPr>
          <p:cNvPr id="18" name="Picture 2" descr="https://www.communardo.de/wp-content/filebase/attachments/student_quality.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61364" y="1439022"/>
            <a:ext cx="1547140" cy="1132728"/>
          </a:xfrm>
          <a:prstGeom prst="rect">
            <a:avLst/>
          </a:prstGeom>
          <a:noFill/>
          <a:extLst>
            <a:ext uri="{909E8E84-426E-40DD-AFC4-6F175D3DCCD1}">
              <a14:hiddenFill xmlns:a14="http://schemas.microsoft.com/office/drawing/2010/main">
                <a:solidFill>
                  <a:srgbClr val="FFFFFF"/>
                </a:solidFill>
              </a14:hiddenFill>
            </a:ext>
          </a:extLst>
        </p:spPr>
      </p:pic>
      <p:sp>
        <p:nvSpPr>
          <p:cNvPr id="21" name="CustomShape 34"/>
          <p:cNvSpPr/>
          <p:nvPr/>
        </p:nvSpPr>
        <p:spPr>
          <a:xfrm>
            <a:off x="415391" y="1647705"/>
            <a:ext cx="6820905" cy="1011555"/>
          </a:xfrm>
          <a:prstGeom prst="wedgeRoundRectCallout">
            <a:avLst>
              <a:gd name="adj1" fmla="val -37601"/>
              <a:gd name="adj2" fmla="val -75447"/>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nSpc>
                <a:spcPct val="100000"/>
              </a:lnSpc>
            </a:pPr>
            <a:r>
              <a:rPr lang="en-US" sz="1400" dirty="0" err="1" smtClean="0">
                <a:solidFill>
                  <a:srgbClr val="412D63"/>
                </a:solidFill>
                <a:latin typeface="+mj-lt"/>
              </a:rPr>
              <a:t>inspectIT</a:t>
            </a:r>
            <a:r>
              <a:rPr lang="en-US" sz="1400" dirty="0" smtClean="0">
                <a:solidFill>
                  <a:srgbClr val="412D63"/>
                </a:solidFill>
                <a:latin typeface="+mj-lt"/>
              </a:rPr>
              <a:t> </a:t>
            </a:r>
            <a:r>
              <a:rPr lang="en-US" sz="1400" dirty="0" err="1" smtClean="0">
                <a:solidFill>
                  <a:srgbClr val="412D63"/>
                </a:solidFill>
                <a:latin typeface="+mj-lt"/>
              </a:rPr>
              <a:t>bietet</a:t>
            </a:r>
            <a:r>
              <a:rPr lang="en-US" sz="1400" dirty="0" smtClean="0">
                <a:solidFill>
                  <a:srgbClr val="412D63"/>
                </a:solidFill>
                <a:latin typeface="+mj-lt"/>
              </a:rPr>
              <a:t> </a:t>
            </a:r>
            <a:r>
              <a:rPr lang="en-US" sz="1400" dirty="0" err="1" smtClean="0">
                <a:solidFill>
                  <a:srgbClr val="412D63"/>
                </a:solidFill>
                <a:latin typeface="+mj-lt"/>
              </a:rPr>
              <a:t>hohe</a:t>
            </a:r>
            <a:r>
              <a:rPr lang="en-US" sz="1400" dirty="0" smtClean="0">
                <a:solidFill>
                  <a:srgbClr val="412D63"/>
                </a:solidFill>
                <a:latin typeface="+mj-lt"/>
              </a:rPr>
              <a:t> </a:t>
            </a:r>
            <a:r>
              <a:rPr lang="en-US" sz="1400" dirty="0" err="1" smtClean="0">
                <a:solidFill>
                  <a:srgbClr val="412D63"/>
                </a:solidFill>
                <a:latin typeface="+mj-lt"/>
              </a:rPr>
              <a:t>Qualität</a:t>
            </a:r>
            <a:endParaRPr lang="en-US" sz="14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Hoher Fokus auf Qualität </a:t>
            </a:r>
          </a:p>
          <a:p>
            <a:pPr marL="285750" indent="-285750">
              <a:lnSpc>
                <a:spcPct val="100000"/>
              </a:lnSpc>
              <a:buFont typeface="Arial" panose="020B0604020202020204" pitchFamily="34" charset="0"/>
              <a:buChar char="•"/>
            </a:pPr>
            <a:r>
              <a:rPr lang="de-DE" sz="1400" dirty="0" smtClean="0">
                <a:solidFill>
                  <a:srgbClr val="412D63"/>
                </a:solidFill>
              </a:rPr>
              <a:t>Erfahrungen aus der Software Entwicklung und APM Beratung</a:t>
            </a:r>
          </a:p>
        </p:txBody>
      </p:sp>
      <p:sp>
        <p:nvSpPr>
          <p:cNvPr id="22" name="CustomShape 34"/>
          <p:cNvSpPr/>
          <p:nvPr/>
        </p:nvSpPr>
        <p:spPr>
          <a:xfrm>
            <a:off x="415391" y="3432403"/>
            <a:ext cx="6820905" cy="1011555"/>
          </a:xfrm>
          <a:prstGeom prst="wedgeRoundRectCallout">
            <a:avLst>
              <a:gd name="adj1" fmla="val -37601"/>
              <a:gd name="adj2" fmla="val -75447"/>
              <a:gd name="adj3" fmla="val 16667"/>
            </a:avLst>
          </a:prstGeom>
          <a:ln/>
        </p:spPr>
        <p:style>
          <a:lnRef idx="1">
            <a:schemeClr val="accent6"/>
          </a:lnRef>
          <a:fillRef idx="2">
            <a:schemeClr val="accent6"/>
          </a:fillRef>
          <a:effectRef idx="1">
            <a:schemeClr val="accent6"/>
          </a:effectRef>
          <a:fontRef idx="minor">
            <a:schemeClr val="dk1"/>
          </a:fontRef>
        </p:style>
        <p:txBody>
          <a:bodyPr lIns="90000" tIns="45000" rIns="90000" bIns="45000" anchor="t"/>
          <a:lstStyle/>
          <a:p>
            <a:pPr>
              <a:lnSpc>
                <a:spcPct val="100000"/>
              </a:lnSpc>
            </a:pPr>
            <a:r>
              <a:rPr lang="en-US" sz="1400" dirty="0" smtClean="0">
                <a:solidFill>
                  <a:srgbClr val="412D63"/>
                </a:solidFill>
                <a:latin typeface="+mj-lt"/>
              </a:rPr>
              <a:t>Open Source hat </a:t>
            </a:r>
            <a:r>
              <a:rPr lang="en-US" sz="1400" dirty="0" err="1" smtClean="0">
                <a:solidFill>
                  <a:srgbClr val="412D63"/>
                </a:solidFill>
                <a:latin typeface="+mj-lt"/>
              </a:rPr>
              <a:t>längst</a:t>
            </a:r>
            <a:r>
              <a:rPr lang="en-US" sz="1400" dirty="0" smtClean="0">
                <a:solidFill>
                  <a:srgbClr val="412D63"/>
                </a:solidFill>
                <a:latin typeface="+mj-lt"/>
              </a:rPr>
              <a:t> </a:t>
            </a:r>
            <a:r>
              <a:rPr lang="en-US" sz="1400" dirty="0" err="1" smtClean="0">
                <a:solidFill>
                  <a:srgbClr val="412D63"/>
                </a:solidFill>
                <a:latin typeface="+mj-lt"/>
              </a:rPr>
              <a:t>bewiesen</a:t>
            </a:r>
            <a:r>
              <a:rPr lang="en-US" sz="1400" dirty="0" smtClean="0">
                <a:solidFill>
                  <a:srgbClr val="412D63"/>
                </a:solidFill>
                <a:latin typeface="+mj-lt"/>
              </a:rPr>
              <a:t> </a:t>
            </a:r>
            <a:r>
              <a:rPr lang="en-US" sz="1400" dirty="0" err="1" smtClean="0">
                <a:solidFill>
                  <a:srgbClr val="412D63"/>
                </a:solidFill>
                <a:latin typeface="+mj-lt"/>
              </a:rPr>
              <a:t>eine</a:t>
            </a:r>
            <a:r>
              <a:rPr lang="en-US" sz="1400" dirty="0" smtClean="0">
                <a:solidFill>
                  <a:srgbClr val="412D63"/>
                </a:solidFill>
                <a:latin typeface="+mj-lt"/>
              </a:rPr>
              <a:t> Alternative </a:t>
            </a:r>
            <a:r>
              <a:rPr lang="en-US" sz="1400" dirty="0" err="1" smtClean="0">
                <a:solidFill>
                  <a:srgbClr val="412D63"/>
                </a:solidFill>
                <a:latin typeface="+mj-lt"/>
              </a:rPr>
              <a:t>darstellen</a:t>
            </a:r>
            <a:r>
              <a:rPr lang="en-US" sz="1400" dirty="0" smtClean="0">
                <a:solidFill>
                  <a:srgbClr val="412D63"/>
                </a:solidFill>
                <a:latin typeface="+mj-lt"/>
              </a:rPr>
              <a:t> </a:t>
            </a:r>
            <a:r>
              <a:rPr lang="en-US" sz="1400" dirty="0" err="1" smtClean="0">
                <a:solidFill>
                  <a:srgbClr val="412D63"/>
                </a:solidFill>
                <a:latin typeface="+mj-lt"/>
              </a:rPr>
              <a:t>zu</a:t>
            </a:r>
            <a:r>
              <a:rPr lang="en-US" sz="1400" dirty="0" smtClean="0">
                <a:solidFill>
                  <a:srgbClr val="412D63"/>
                </a:solidFill>
                <a:latin typeface="+mj-lt"/>
              </a:rPr>
              <a:t> </a:t>
            </a:r>
            <a:r>
              <a:rPr lang="en-US" sz="1400" dirty="0" err="1" smtClean="0">
                <a:solidFill>
                  <a:srgbClr val="412D63"/>
                </a:solidFill>
                <a:latin typeface="+mj-lt"/>
              </a:rPr>
              <a:t>können</a:t>
            </a:r>
            <a:endParaRPr lang="en-US" sz="1400" dirty="0" smtClean="0">
              <a:solidFill>
                <a:srgbClr val="412D63"/>
              </a:solidFill>
              <a:latin typeface="+mj-lt"/>
            </a:endParaRPr>
          </a:p>
          <a:p>
            <a:pPr marL="285750" indent="-285750">
              <a:lnSpc>
                <a:spcPct val="100000"/>
              </a:lnSpc>
              <a:buFont typeface="Arial" panose="020B0604020202020204" pitchFamily="34" charset="0"/>
              <a:buChar char="•"/>
            </a:pPr>
            <a:r>
              <a:rPr lang="de-DE" sz="1400" dirty="0" smtClean="0">
                <a:solidFill>
                  <a:srgbClr val="412D63"/>
                </a:solidFill>
              </a:rPr>
              <a:t>Betriebssysteme, Applikation Server, Libraries, …</a:t>
            </a:r>
          </a:p>
          <a:p>
            <a:pPr marL="285750" indent="-285750">
              <a:lnSpc>
                <a:spcPct val="100000"/>
              </a:lnSpc>
              <a:buFont typeface="Arial" panose="020B0604020202020204" pitchFamily="34" charset="0"/>
              <a:buChar char="•"/>
            </a:pPr>
            <a:r>
              <a:rPr lang="de-DE" sz="1400" dirty="0" err="1" smtClean="0">
                <a:solidFill>
                  <a:srgbClr val="412D63"/>
                </a:solidFill>
              </a:rPr>
              <a:t>inspectIT</a:t>
            </a:r>
            <a:r>
              <a:rPr lang="de-DE" sz="1400" dirty="0" smtClean="0">
                <a:solidFill>
                  <a:srgbClr val="412D63"/>
                </a:solidFill>
              </a:rPr>
              <a:t> wird seit über 10 Jahren entwickelt und eingesetzt</a:t>
            </a:r>
          </a:p>
          <a:p>
            <a:pPr marL="285750" indent="-285750">
              <a:lnSpc>
                <a:spcPct val="100000"/>
              </a:lnSpc>
              <a:buFont typeface="Arial" panose="020B0604020202020204" pitchFamily="34" charset="0"/>
              <a:buChar char="•"/>
            </a:pPr>
            <a:r>
              <a:rPr lang="de-DE" sz="1400" dirty="0" err="1" smtClean="0">
                <a:solidFill>
                  <a:srgbClr val="412D63"/>
                </a:solidFill>
              </a:rPr>
              <a:t>NovaTec</a:t>
            </a:r>
            <a:r>
              <a:rPr lang="de-DE" sz="1400" dirty="0" smtClean="0">
                <a:solidFill>
                  <a:srgbClr val="412D63"/>
                </a:solidFill>
              </a:rPr>
              <a:t> bietet professionellen Support für </a:t>
            </a:r>
            <a:r>
              <a:rPr lang="de-DE" sz="1400" dirty="0" err="1" smtClean="0">
                <a:solidFill>
                  <a:srgbClr val="412D63"/>
                </a:solidFill>
              </a:rPr>
              <a:t>inspectIT</a:t>
            </a:r>
            <a:endParaRPr lang="de-DE" sz="1400" dirty="0" smtClean="0">
              <a:solidFill>
                <a:srgbClr val="412D63"/>
              </a:solidFill>
            </a:endParaRPr>
          </a:p>
        </p:txBody>
      </p:sp>
      <p:pic>
        <p:nvPicPr>
          <p:cNvPr id="2050" name="Picture 2" descr="Support, Clock, Gear, Wrench, Help, Icon, Butto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304" y="3316583"/>
            <a:ext cx="1800200" cy="12713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93326047"/>
      </p:ext>
    </p:extLst>
  </p:cSld>
  <p:clrMapOvr>
    <a:masterClrMapping/>
  </p:clrMapOvr>
  <mc:AlternateContent xmlns:mc="http://schemas.openxmlformats.org/markup-compatibility/2006" xmlns:p14="http://schemas.microsoft.com/office/powerpoint/2010/main">
    <mc:Choice Requires="p14">
      <p:transition spd="med" p14:dur="700" advTm="134857">
        <p:fade/>
      </p:transition>
    </mc:Choice>
    <mc:Fallback xmlns="">
      <p:transition spd="med" advTm="1348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4D67A7A0-6D49-49F7-BF3A-A8EF7B879E3C}"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31</a:t>
            </a:fld>
            <a:endParaRPr lang="de-DE" dirty="0"/>
          </a:p>
        </p:txBody>
      </p:sp>
      <p:sp>
        <p:nvSpPr>
          <p:cNvPr id="6" name="Title 5"/>
          <p:cNvSpPr>
            <a:spLocks noGrp="1"/>
          </p:cNvSpPr>
          <p:nvPr>
            <p:ph type="title"/>
          </p:nvPr>
        </p:nvSpPr>
        <p:spPr/>
        <p:txBody>
          <a:bodyPr/>
          <a:lstStyle/>
          <a:p>
            <a:r>
              <a:rPr lang="de-DE" dirty="0"/>
              <a:t>Monitoring im Betrieb</a:t>
            </a:r>
            <a:endParaRPr lang="en-US" dirty="0"/>
          </a:p>
        </p:txBody>
      </p:sp>
      <p:sp>
        <p:nvSpPr>
          <p:cNvPr id="8" name="TextBox 7"/>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Dashboards</a:t>
            </a:r>
            <a:endParaRPr lang="en-US" sz="1600" b="1" dirty="0" err="1" smtClean="0">
              <a:solidFill>
                <a:srgbClr val="FFFFFF"/>
              </a:solidFill>
              <a:latin typeface="Montserrat Ultra Light" panose="00000300000000000000" pitchFamily="2" charset="0"/>
            </a:endParaRPr>
          </a:p>
        </p:txBody>
      </p:sp>
      <p:pic>
        <p:nvPicPr>
          <p:cNvPr id="1026" name="Picture 2"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0811" b="6136"/>
          <a:stretch/>
        </p:blipFill>
        <p:spPr bwMode="auto">
          <a:xfrm>
            <a:off x="719572" y="780957"/>
            <a:ext cx="7704856" cy="392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7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Research image courtesy of Gartner, I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38" y="897336"/>
            <a:ext cx="4047434" cy="36426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7"/>
          </p:nvPr>
        </p:nvSpPr>
        <p:spPr>
          <a:xfrm>
            <a:off x="431799" y="4767265"/>
            <a:ext cx="306374" cy="271056"/>
          </a:xfrm>
        </p:spPr>
        <p:txBody>
          <a:bodyPr/>
          <a:lstStyle/>
          <a:p>
            <a:fld id="{7F1AF4CC-B4F1-45E7-8781-FCA25AF1F4E6}" type="slidenum">
              <a:rPr lang="de-DE" smtClean="0"/>
              <a:pPr/>
              <a:t>32</a:t>
            </a:fld>
            <a:endParaRPr lang="de-DE" dirty="0"/>
          </a:p>
        </p:txBody>
      </p:sp>
      <p:sp>
        <p:nvSpPr>
          <p:cNvPr id="5" name="Text Placeholder 4"/>
          <p:cNvSpPr>
            <a:spLocks noGrp="1"/>
          </p:cNvSpPr>
          <p:nvPr>
            <p:ph type="body" sz="quarter" idx="13"/>
          </p:nvPr>
        </p:nvSpPr>
        <p:spPr>
          <a:xfrm>
            <a:off x="4499992" y="1370835"/>
            <a:ext cx="4212208" cy="3324991"/>
          </a:xfrm>
        </p:spPr>
        <p:txBody>
          <a:bodyPr/>
          <a:lstStyle/>
          <a:p>
            <a:pPr algn="ctr"/>
            <a:r>
              <a:rPr lang="de-DE" dirty="0" smtClean="0">
                <a:solidFill>
                  <a:srgbClr val="412D63"/>
                </a:solidFill>
                <a:latin typeface="Montserrat Extra Bold" panose="00000900000000000000" pitchFamily="2" charset="0"/>
                <a:sym typeface="Wingdings" panose="05000000000000000000" pitchFamily="2" charset="2"/>
              </a:rPr>
              <a:t>Umfangreiche</a:t>
            </a:r>
          </a:p>
          <a:p>
            <a:pPr algn="ctr"/>
            <a:r>
              <a:rPr lang="de-DE" dirty="0" smtClean="0">
                <a:solidFill>
                  <a:srgbClr val="412D63"/>
                </a:solidFill>
                <a:latin typeface="Montserrat Extra Bold" panose="00000900000000000000" pitchFamily="2" charset="0"/>
                <a:sym typeface="Wingdings" panose="05000000000000000000" pitchFamily="2" charset="2"/>
              </a:rPr>
              <a:t>Funktionalität</a:t>
            </a:r>
          </a:p>
          <a:p>
            <a:pPr algn="ctr"/>
            <a:endParaRPr lang="de-DE" dirty="0">
              <a:solidFill>
                <a:srgbClr val="412D63"/>
              </a:solidFill>
              <a:latin typeface="Montserrat Extra Bold" panose="00000900000000000000" pitchFamily="2" charset="0"/>
              <a:sym typeface="Wingdings" panose="05000000000000000000" pitchFamily="2" charset="2"/>
            </a:endParaRPr>
          </a:p>
          <a:p>
            <a:pPr algn="ctr"/>
            <a:endParaRPr lang="de-DE" dirty="0" smtClean="0">
              <a:solidFill>
                <a:srgbClr val="412D63"/>
              </a:solidFill>
              <a:latin typeface="Montserrat Extra Bold" panose="00000900000000000000" pitchFamily="2" charset="0"/>
              <a:sym typeface="Wingdings" panose="05000000000000000000" pitchFamily="2" charset="2"/>
            </a:endParaRPr>
          </a:p>
          <a:p>
            <a:pPr algn="ctr"/>
            <a:r>
              <a:rPr lang="de-DE" dirty="0" smtClean="0">
                <a:solidFill>
                  <a:srgbClr val="412D63"/>
                </a:solidFill>
                <a:latin typeface="Montserrat Extra Bold" panose="00000900000000000000" pitchFamily="2" charset="0"/>
                <a:sym typeface="Wingdings" panose="05000000000000000000" pitchFamily="2" charset="2"/>
              </a:rPr>
              <a:t>Ausgereift</a:t>
            </a:r>
          </a:p>
          <a:p>
            <a:pPr algn="ctr"/>
            <a:endParaRPr lang="de-DE" dirty="0">
              <a:solidFill>
                <a:srgbClr val="412D63"/>
              </a:solidFill>
              <a:latin typeface="Montserrat Extra Bold" panose="00000900000000000000" pitchFamily="2" charset="0"/>
              <a:sym typeface="Wingdings" panose="05000000000000000000" pitchFamily="2" charset="2"/>
            </a:endParaRPr>
          </a:p>
          <a:p>
            <a:pPr algn="ctr"/>
            <a:endParaRPr lang="de-DE" dirty="0" smtClean="0">
              <a:solidFill>
                <a:srgbClr val="412D63"/>
              </a:solidFill>
              <a:latin typeface="Montserrat Extra Bold" panose="00000900000000000000" pitchFamily="2" charset="0"/>
              <a:sym typeface="Wingdings" panose="05000000000000000000" pitchFamily="2" charset="2"/>
            </a:endParaRPr>
          </a:p>
          <a:p>
            <a:pPr algn="ctr"/>
            <a:r>
              <a:rPr lang="de-DE" dirty="0" smtClean="0">
                <a:solidFill>
                  <a:srgbClr val="412D63"/>
                </a:solidFill>
                <a:latin typeface="Montserrat Extra Bold" panose="00000900000000000000" pitchFamily="2" charset="0"/>
                <a:sym typeface="Wingdings" panose="05000000000000000000" pitchFamily="2" charset="2"/>
              </a:rPr>
              <a:t>Bei großen Unternehmen </a:t>
            </a:r>
          </a:p>
          <a:p>
            <a:pPr algn="ctr"/>
            <a:r>
              <a:rPr lang="de-DE" dirty="0" smtClean="0">
                <a:solidFill>
                  <a:srgbClr val="412D63"/>
                </a:solidFill>
                <a:latin typeface="Montserrat Extra Bold" panose="00000900000000000000" pitchFamily="2" charset="0"/>
                <a:sym typeface="Wingdings" panose="05000000000000000000" pitchFamily="2" charset="2"/>
              </a:rPr>
              <a:t>im Einsatz </a:t>
            </a:r>
            <a:endParaRPr lang="en-US" dirty="0">
              <a:latin typeface="Montserrat Extra Bold" panose="00000900000000000000" pitchFamily="2" charset="0"/>
            </a:endParaRPr>
          </a:p>
        </p:txBody>
      </p:sp>
      <p:sp>
        <p:nvSpPr>
          <p:cNvPr id="6" name="Title 5"/>
          <p:cNvSpPr>
            <a:spLocks noGrp="1"/>
          </p:cNvSpPr>
          <p:nvPr>
            <p:ph type="title"/>
          </p:nvPr>
        </p:nvSpPr>
        <p:spPr/>
        <p:txBody>
          <a:bodyPr/>
          <a:lstStyle/>
          <a:p>
            <a:r>
              <a:rPr lang="de-DE" dirty="0" smtClean="0"/>
              <a:t>Kommerzielle APM Werkzeuge</a:t>
            </a:r>
            <a:endParaRPr lang="en-US" dirty="0"/>
          </a:p>
        </p:txBody>
      </p:sp>
      <p:sp>
        <p:nvSpPr>
          <p:cNvPr id="8" name="TextBox 7"/>
          <p:cNvSpPr txBox="1"/>
          <p:nvPr/>
        </p:nvSpPr>
        <p:spPr bwMode="gray">
          <a:xfrm>
            <a:off x="4256410" y="4335490"/>
            <a:ext cx="4428232" cy="381644"/>
          </a:xfrm>
          <a:prstGeom prst="rect">
            <a:avLst/>
          </a:prstGeom>
          <a:noFill/>
        </p:spPr>
        <p:txBody>
          <a:bodyPr wrap="none" lIns="0" tIns="0" rIns="0" bIns="0" rtlCol="0">
            <a:noAutofit/>
          </a:bodyPr>
          <a:lstStyle/>
          <a:p>
            <a:pPr>
              <a:spcBef>
                <a:spcPts val="300"/>
              </a:spcBef>
              <a:spcAft>
                <a:spcPts val="300"/>
              </a:spcAft>
              <a:buClr>
                <a:schemeClr val="accent1"/>
              </a:buClr>
            </a:pPr>
            <a:r>
              <a:rPr lang="de-DE" sz="700" b="1" dirty="0" err="1" smtClean="0">
                <a:solidFill>
                  <a:srgbClr val="412D63"/>
                </a:solidFill>
              </a:rPr>
              <a:t>Gartner‘s</a:t>
            </a:r>
            <a:r>
              <a:rPr lang="de-DE" sz="700" b="1" dirty="0" smtClean="0">
                <a:solidFill>
                  <a:srgbClr val="412D63"/>
                </a:solidFill>
              </a:rPr>
              <a:t> Magic Quadrant </a:t>
            </a:r>
            <a:r>
              <a:rPr lang="de-DE" sz="700" b="1" dirty="0" err="1" smtClean="0">
                <a:solidFill>
                  <a:srgbClr val="412D63"/>
                </a:solidFill>
              </a:rPr>
              <a:t>for</a:t>
            </a:r>
            <a:r>
              <a:rPr lang="de-DE" sz="700" b="1" dirty="0" smtClean="0">
                <a:solidFill>
                  <a:srgbClr val="412D63"/>
                </a:solidFill>
              </a:rPr>
              <a:t> </a:t>
            </a:r>
            <a:r>
              <a:rPr lang="de-DE" sz="700" b="1" dirty="0" err="1" smtClean="0">
                <a:solidFill>
                  <a:srgbClr val="412D63"/>
                </a:solidFill>
              </a:rPr>
              <a:t>Application</a:t>
            </a:r>
            <a:r>
              <a:rPr lang="de-DE" sz="700" b="1" dirty="0">
                <a:solidFill>
                  <a:srgbClr val="412D63"/>
                </a:solidFill>
              </a:rPr>
              <a:t> </a:t>
            </a:r>
            <a:r>
              <a:rPr lang="de-DE" sz="700" b="1" dirty="0" smtClean="0">
                <a:solidFill>
                  <a:srgbClr val="412D63"/>
                </a:solidFill>
              </a:rPr>
              <a:t>Performance Monitoring </a:t>
            </a:r>
            <a:r>
              <a:rPr lang="de-DE" sz="700" b="1" dirty="0" err="1" smtClean="0">
                <a:solidFill>
                  <a:srgbClr val="412D63"/>
                </a:solidFill>
              </a:rPr>
              <a:t>Suites</a:t>
            </a:r>
            <a:r>
              <a:rPr lang="de-DE" sz="700" b="1" dirty="0" smtClean="0">
                <a:solidFill>
                  <a:srgbClr val="412D63"/>
                </a:solidFill>
              </a:rPr>
              <a:t> (12/2015),</a:t>
            </a:r>
            <a:br>
              <a:rPr lang="de-DE" sz="700" b="1" dirty="0" smtClean="0">
                <a:solidFill>
                  <a:srgbClr val="412D63"/>
                </a:solidFill>
              </a:rPr>
            </a:br>
            <a:r>
              <a:rPr lang="de-DE" sz="700" dirty="0" smtClean="0">
                <a:solidFill>
                  <a:srgbClr val="412D63"/>
                </a:solidFill>
              </a:rPr>
              <a:t>Cameron </a:t>
            </a:r>
            <a:r>
              <a:rPr lang="de-DE" sz="700" dirty="0" err="1" smtClean="0">
                <a:solidFill>
                  <a:srgbClr val="412D63"/>
                </a:solidFill>
              </a:rPr>
              <a:t>Haight</a:t>
            </a:r>
            <a:r>
              <a:rPr lang="de-DE" sz="700" dirty="0" smtClean="0">
                <a:solidFill>
                  <a:srgbClr val="412D63"/>
                </a:solidFill>
              </a:rPr>
              <a:t>, Will </a:t>
            </a:r>
            <a:r>
              <a:rPr lang="de-DE" sz="700" dirty="0" err="1" smtClean="0">
                <a:solidFill>
                  <a:srgbClr val="412D63"/>
                </a:solidFill>
              </a:rPr>
              <a:t>Cappelli</a:t>
            </a:r>
            <a:r>
              <a:rPr lang="de-DE" sz="700" dirty="0" smtClean="0">
                <a:solidFill>
                  <a:srgbClr val="412D63"/>
                </a:solidFill>
              </a:rPr>
              <a:t>, Federico De Silva</a:t>
            </a:r>
            <a:br>
              <a:rPr lang="de-DE" sz="700" dirty="0" smtClean="0">
                <a:solidFill>
                  <a:srgbClr val="412D63"/>
                </a:solidFill>
              </a:rPr>
            </a:br>
            <a:r>
              <a:rPr lang="en-US" sz="700" dirty="0" smtClean="0">
                <a:solidFill>
                  <a:srgbClr val="412D63"/>
                </a:solidFill>
              </a:rPr>
              <a:t>http</a:t>
            </a:r>
            <a:r>
              <a:rPr lang="en-US" sz="700" dirty="0">
                <a:solidFill>
                  <a:srgbClr val="412D63"/>
                </a:solidFill>
              </a:rPr>
              <a:t>://</a:t>
            </a:r>
            <a:r>
              <a:rPr lang="en-US" sz="700" dirty="0" smtClean="0">
                <a:solidFill>
                  <a:srgbClr val="412D63"/>
                </a:solidFill>
              </a:rPr>
              <a:t>www.dynatrace.com/en/gartner-magic-quadrant-application-performance-monitoring-2015.html</a:t>
            </a:r>
          </a:p>
        </p:txBody>
      </p:sp>
      <p:grpSp>
        <p:nvGrpSpPr>
          <p:cNvPr id="16" name="Group 15"/>
          <p:cNvGrpSpPr/>
          <p:nvPr/>
        </p:nvGrpSpPr>
        <p:grpSpPr>
          <a:xfrm>
            <a:off x="1524805" y="1086480"/>
            <a:ext cx="2555827" cy="959900"/>
            <a:chOff x="1524804" y="1207200"/>
            <a:chExt cx="2555827" cy="1066555"/>
          </a:xfrm>
        </p:grpSpPr>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400" y="1783900"/>
              <a:ext cx="742276" cy="409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500" y="1482645"/>
              <a:ext cx="742276" cy="409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5" y="1293635"/>
              <a:ext cx="576064" cy="41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descr="http://www6.pcmag.com/media/images/481377-appdynamics-logo.jpg?thumb=y"/>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33549" b="33226"/>
            <a:stretch/>
          </p:blipFill>
          <p:spPr bwMode="auto">
            <a:xfrm>
              <a:off x="3028217" y="1674758"/>
              <a:ext cx="1052414" cy="2858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gray">
            <a:xfrm>
              <a:off x="1524804" y="1776985"/>
              <a:ext cx="648072" cy="416761"/>
            </a:xfrm>
            <a:prstGeom prst="rect">
              <a:avLst/>
            </a:prstGeom>
            <a:solidFill>
              <a:srgbClr val="FFFFFF"/>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pic>
          <p:nvPicPr>
            <p:cNvPr id="12" name="Picture 8" descr="http://www.dynatrace.com/content/dam/dynatrace/misc/dynatrace_web.png?145857315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79268" y="1207200"/>
              <a:ext cx="836920" cy="2606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https://communities.ca.com/community/image/2390/1.png?a=740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804" y="1623247"/>
              <a:ext cx="456103" cy="506781"/>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p:cNvSpPr/>
            <p:nvPr/>
          </p:nvSpPr>
          <p:spPr bwMode="gray">
            <a:xfrm>
              <a:off x="2086268" y="1584163"/>
              <a:ext cx="859790" cy="588151"/>
            </a:xfrm>
            <a:custGeom>
              <a:avLst/>
              <a:gdLst>
                <a:gd name="connsiteX0" fmla="*/ 0 w 1111250"/>
                <a:gd name="connsiteY0" fmla="*/ 241300 h 533400"/>
                <a:gd name="connsiteX1" fmla="*/ 996950 w 1111250"/>
                <a:gd name="connsiteY1" fmla="*/ 0 h 533400"/>
                <a:gd name="connsiteX2" fmla="*/ 1111250 w 1111250"/>
                <a:gd name="connsiteY2" fmla="*/ 533400 h 533400"/>
                <a:gd name="connsiteX3" fmla="*/ 0 w 1111250"/>
                <a:gd name="connsiteY3" fmla="*/ 241300 h 533400"/>
                <a:gd name="connsiteX0" fmla="*/ 0 w 1111250"/>
                <a:gd name="connsiteY0" fmla="*/ 529336 h 821436"/>
                <a:gd name="connsiteX1" fmla="*/ 623570 w 1111250"/>
                <a:gd name="connsiteY1" fmla="*/ 0 h 821436"/>
                <a:gd name="connsiteX2" fmla="*/ 1111250 w 1111250"/>
                <a:gd name="connsiteY2" fmla="*/ 821436 h 821436"/>
                <a:gd name="connsiteX3" fmla="*/ 0 w 1111250"/>
                <a:gd name="connsiteY3" fmla="*/ 529336 h 821436"/>
                <a:gd name="connsiteX0" fmla="*/ 0 w 859790"/>
                <a:gd name="connsiteY0" fmla="*/ 529336 h 529336"/>
                <a:gd name="connsiteX1" fmla="*/ 623570 w 859790"/>
                <a:gd name="connsiteY1" fmla="*/ 0 h 529336"/>
                <a:gd name="connsiteX2" fmla="*/ 859790 w 859790"/>
                <a:gd name="connsiteY2" fmla="*/ 156210 h 529336"/>
                <a:gd name="connsiteX3" fmla="*/ 0 w 859790"/>
                <a:gd name="connsiteY3" fmla="*/ 529336 h 529336"/>
              </a:gdLst>
              <a:ahLst/>
              <a:cxnLst>
                <a:cxn ang="0">
                  <a:pos x="connsiteX0" y="connsiteY0"/>
                </a:cxn>
                <a:cxn ang="0">
                  <a:pos x="connsiteX1" y="connsiteY1"/>
                </a:cxn>
                <a:cxn ang="0">
                  <a:pos x="connsiteX2" y="connsiteY2"/>
                </a:cxn>
                <a:cxn ang="0">
                  <a:pos x="connsiteX3" y="connsiteY3"/>
                </a:cxn>
              </a:cxnLst>
              <a:rect l="l" t="t" r="r" b="b"/>
              <a:pathLst>
                <a:path w="859790" h="529336">
                  <a:moveTo>
                    <a:pt x="0" y="529336"/>
                  </a:moveTo>
                  <a:lnTo>
                    <a:pt x="623570" y="0"/>
                  </a:lnTo>
                  <a:lnTo>
                    <a:pt x="859790" y="156210"/>
                  </a:lnTo>
                  <a:lnTo>
                    <a:pt x="0" y="529336"/>
                  </a:lnTo>
                  <a:close/>
                </a:path>
              </a:pathLst>
            </a:cu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r>
                <a:rPr lang="de-DE" sz="1200" b="1" dirty="0" smtClean="0">
                  <a:solidFill>
                    <a:srgbClr val="412D63"/>
                  </a:solidFill>
                </a:rPr>
                <a:t>       Partner</a:t>
              </a:r>
              <a:endParaRPr lang="en-US" sz="1200" b="1" dirty="0" err="1" smtClean="0">
                <a:solidFill>
                  <a:srgbClr val="412D63"/>
                </a:solidFill>
              </a:endParaRPr>
            </a:p>
          </p:txBody>
        </p:sp>
        <p:sp>
          <p:nvSpPr>
            <p:cNvPr id="10" name="Oval 9"/>
            <p:cNvSpPr/>
            <p:nvPr/>
          </p:nvSpPr>
          <p:spPr bwMode="gray">
            <a:xfrm>
              <a:off x="2843809" y="1655593"/>
              <a:ext cx="144016" cy="160018"/>
            </a:xfrm>
            <a:prstGeom prst="ellipse">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1" name="Oval 10"/>
            <p:cNvSpPr/>
            <p:nvPr/>
          </p:nvSpPr>
          <p:spPr bwMode="gray">
            <a:xfrm>
              <a:off x="2625720" y="1495575"/>
              <a:ext cx="144016" cy="160018"/>
            </a:xfrm>
            <a:prstGeom prst="ellipse">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9" name="Oval 8"/>
            <p:cNvSpPr/>
            <p:nvPr/>
          </p:nvSpPr>
          <p:spPr bwMode="gray">
            <a:xfrm>
              <a:off x="2014260" y="2113737"/>
              <a:ext cx="144016" cy="160018"/>
            </a:xfrm>
            <a:prstGeom prst="ellipse">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sp>
        <p:nvSpPr>
          <p:cNvPr id="19" name="Date Placeholder 3"/>
          <p:cNvSpPr>
            <a:spLocks noGrp="1"/>
          </p:cNvSpPr>
          <p:nvPr>
            <p:ph type="dt" sz="half" idx="15"/>
          </p:nvPr>
        </p:nvSpPr>
        <p:spPr>
          <a:xfrm>
            <a:off x="761173" y="4767265"/>
            <a:ext cx="677319" cy="271056"/>
          </a:xfrm>
        </p:spPr>
        <p:txBody>
          <a:bodyPr/>
          <a:lstStyle/>
          <a:p>
            <a:fld id="{6C87A6E7-FD20-4B81-9CB7-1FDE03AD875F}" type="datetime1">
              <a:rPr lang="de-DE" smtClean="0"/>
              <a:t>28.04.2017</a:t>
            </a:fld>
            <a:endParaRPr lang="de-DE" dirty="0"/>
          </a:p>
        </p:txBody>
      </p:sp>
      <p:sp>
        <p:nvSpPr>
          <p:cNvPr id="22" name="Footer Placeholder 2"/>
          <p:cNvSpPr>
            <a:spLocks noGrp="1"/>
          </p:cNvSpPr>
          <p:nvPr>
            <p:ph type="ftr" sz="quarter" idx="16"/>
          </p:nvPr>
        </p:nvSpPr>
        <p:spPr>
          <a:xfrm>
            <a:off x="1477895" y="4767265"/>
            <a:ext cx="5110230" cy="271056"/>
          </a:xfrm>
        </p:spPr>
        <p:txBody>
          <a:bodyPr/>
          <a:lstStyle/>
          <a:p>
            <a:r>
              <a:rPr lang="de-DE" dirty="0" smtClean="0"/>
              <a:t>OOP 2017 : </a:t>
            </a:r>
            <a:r>
              <a:rPr lang="de-DE" dirty="0" err="1" smtClean="0"/>
              <a:t>Application</a:t>
            </a:r>
            <a:r>
              <a:rPr lang="de-DE" dirty="0" smtClean="0"/>
              <a:t>  Performance Management mit Open-Source Werkzeugen</a:t>
            </a:r>
            <a:endParaRPr lang="de-DE" dirty="0"/>
          </a:p>
        </p:txBody>
      </p:sp>
    </p:spTree>
    <p:extLst>
      <p:ext uri="{BB962C8B-B14F-4D97-AF65-F5344CB8AC3E}">
        <p14:creationId xmlns:p14="http://schemas.microsoft.com/office/powerpoint/2010/main" val="290215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Freeform 60"/>
          <p:cNvSpPr/>
          <p:nvPr/>
        </p:nvSpPr>
        <p:spPr bwMode="gray">
          <a:xfrm>
            <a:off x="5334000" y="2052946"/>
            <a:ext cx="1671638" cy="1612106"/>
          </a:xfrm>
          <a:custGeom>
            <a:avLst/>
            <a:gdLst>
              <a:gd name="connsiteX0" fmla="*/ 0 w 1671638"/>
              <a:gd name="connsiteY0" fmla="*/ 1612106 h 1612106"/>
              <a:gd name="connsiteX1" fmla="*/ 597694 w 1671638"/>
              <a:gd name="connsiteY1" fmla="*/ 1271588 h 1612106"/>
              <a:gd name="connsiteX2" fmla="*/ 600075 w 1671638"/>
              <a:gd name="connsiteY2" fmla="*/ 864394 h 1612106"/>
              <a:gd name="connsiteX3" fmla="*/ 947738 w 1671638"/>
              <a:gd name="connsiteY3" fmla="*/ 659606 h 1612106"/>
              <a:gd name="connsiteX4" fmla="*/ 1309688 w 1671638"/>
              <a:gd name="connsiteY4" fmla="*/ 857250 h 1612106"/>
              <a:gd name="connsiteX5" fmla="*/ 1319213 w 1671638"/>
              <a:gd name="connsiteY5" fmla="*/ 590550 h 1612106"/>
              <a:gd name="connsiteX6" fmla="*/ 1435894 w 1671638"/>
              <a:gd name="connsiteY6" fmla="*/ 528638 h 1612106"/>
              <a:gd name="connsiteX7" fmla="*/ 1435894 w 1671638"/>
              <a:gd name="connsiteY7" fmla="*/ 390525 h 1612106"/>
              <a:gd name="connsiteX8" fmla="*/ 1671638 w 1671638"/>
              <a:gd name="connsiteY8" fmla="*/ 259556 h 1612106"/>
              <a:gd name="connsiteX9" fmla="*/ 1669256 w 1671638"/>
              <a:gd name="connsiteY9" fmla="*/ 0 h 161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638" h="1612106">
                <a:moveTo>
                  <a:pt x="0" y="1612106"/>
                </a:moveTo>
                <a:lnTo>
                  <a:pt x="597694" y="1271588"/>
                </a:lnTo>
                <a:cubicBezTo>
                  <a:pt x="598488" y="1135857"/>
                  <a:pt x="599281" y="1000125"/>
                  <a:pt x="600075" y="864394"/>
                </a:cubicBezTo>
                <a:lnTo>
                  <a:pt x="947738" y="659606"/>
                </a:lnTo>
                <a:lnTo>
                  <a:pt x="1309688" y="857250"/>
                </a:lnTo>
                <a:lnTo>
                  <a:pt x="1319213" y="590550"/>
                </a:lnTo>
                <a:lnTo>
                  <a:pt x="1435894" y="528638"/>
                </a:lnTo>
                <a:lnTo>
                  <a:pt x="1435894" y="390525"/>
                </a:lnTo>
                <a:lnTo>
                  <a:pt x="1671638" y="259556"/>
                </a:lnTo>
                <a:lnTo>
                  <a:pt x="1669256"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bwMode="gray">
          <a:xfrm>
            <a:off x="1414463" y="1971984"/>
            <a:ext cx="2967037" cy="1681162"/>
          </a:xfrm>
          <a:custGeom>
            <a:avLst/>
            <a:gdLst>
              <a:gd name="connsiteX0" fmla="*/ 0 w 2967037"/>
              <a:gd name="connsiteY0" fmla="*/ 0 h 1681162"/>
              <a:gd name="connsiteX1" fmla="*/ 595312 w 2967037"/>
              <a:gd name="connsiteY1" fmla="*/ 347662 h 1681162"/>
              <a:gd name="connsiteX2" fmla="*/ 595312 w 2967037"/>
              <a:gd name="connsiteY2" fmla="*/ 733425 h 1681162"/>
              <a:gd name="connsiteX3" fmla="*/ 1181100 w 2967037"/>
              <a:gd name="connsiteY3" fmla="*/ 1071562 h 1681162"/>
              <a:gd name="connsiteX4" fmla="*/ 1185862 w 2967037"/>
              <a:gd name="connsiteY4" fmla="*/ 1228725 h 1681162"/>
              <a:gd name="connsiteX5" fmla="*/ 1314450 w 2967037"/>
              <a:gd name="connsiteY5" fmla="*/ 1290637 h 1681162"/>
              <a:gd name="connsiteX6" fmla="*/ 1433512 w 2967037"/>
              <a:gd name="connsiteY6" fmla="*/ 1228725 h 1681162"/>
              <a:gd name="connsiteX7" fmla="*/ 1676400 w 2967037"/>
              <a:gd name="connsiteY7" fmla="*/ 1357312 h 1681162"/>
              <a:gd name="connsiteX8" fmla="*/ 1909762 w 2967037"/>
              <a:gd name="connsiteY8" fmla="*/ 1223962 h 1681162"/>
              <a:gd name="connsiteX9" fmla="*/ 2028825 w 2967037"/>
              <a:gd name="connsiteY9" fmla="*/ 1290637 h 1681162"/>
              <a:gd name="connsiteX10" fmla="*/ 2147887 w 2967037"/>
              <a:gd name="connsiteY10" fmla="*/ 1228725 h 1681162"/>
              <a:gd name="connsiteX11" fmla="*/ 2962275 w 2967037"/>
              <a:gd name="connsiteY11" fmla="*/ 1681162 h 1681162"/>
              <a:gd name="connsiteX12" fmla="*/ 2967037 w 2967037"/>
              <a:gd name="connsiteY12" fmla="*/ 1671637 h 168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7037" h="1681162">
                <a:moveTo>
                  <a:pt x="0" y="0"/>
                </a:moveTo>
                <a:lnTo>
                  <a:pt x="595312" y="347662"/>
                </a:lnTo>
                <a:lnTo>
                  <a:pt x="595312" y="733425"/>
                </a:lnTo>
                <a:lnTo>
                  <a:pt x="1181100" y="1071562"/>
                </a:lnTo>
                <a:lnTo>
                  <a:pt x="1185862" y="1228725"/>
                </a:lnTo>
                <a:lnTo>
                  <a:pt x="1314450" y="1290637"/>
                </a:lnTo>
                <a:lnTo>
                  <a:pt x="1433512" y="1228725"/>
                </a:lnTo>
                <a:lnTo>
                  <a:pt x="1676400" y="1357312"/>
                </a:lnTo>
                <a:lnTo>
                  <a:pt x="1909762" y="1223962"/>
                </a:lnTo>
                <a:lnTo>
                  <a:pt x="2028825" y="1290637"/>
                </a:lnTo>
                <a:lnTo>
                  <a:pt x="2147887" y="1228725"/>
                </a:lnTo>
                <a:lnTo>
                  <a:pt x="2962275" y="1681162"/>
                </a:lnTo>
                <a:lnTo>
                  <a:pt x="2967037" y="1671637"/>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5"/>
          </p:nvPr>
        </p:nvSpPr>
        <p:spPr>
          <a:xfrm>
            <a:off x="761170" y="4767264"/>
            <a:ext cx="677319" cy="271055"/>
          </a:xfrm>
        </p:spPr>
        <p:txBody>
          <a:bodyPr/>
          <a:lstStyle/>
          <a:p>
            <a:fld id="{D733151D-65E1-4B7F-8761-AD1EB9FF8C2B}"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33</a:t>
            </a:fld>
            <a:endParaRPr lang="de-DE" dirty="0"/>
          </a:p>
        </p:txBody>
      </p:sp>
      <p:sp>
        <p:nvSpPr>
          <p:cNvPr id="6" name="Title 5"/>
          <p:cNvSpPr>
            <a:spLocks noGrp="1"/>
          </p:cNvSpPr>
          <p:nvPr>
            <p:ph type="title"/>
          </p:nvPr>
        </p:nvSpPr>
        <p:spPr/>
        <p:txBody>
          <a:bodyPr/>
          <a:lstStyle/>
          <a:p>
            <a:r>
              <a:rPr lang="de-DE" dirty="0" err="1" smtClean="0"/>
              <a:t>What</a:t>
            </a:r>
            <a:r>
              <a:rPr lang="de-DE" dirty="0" smtClean="0"/>
              <a:t> </a:t>
            </a:r>
            <a:r>
              <a:rPr lang="de-DE" dirty="0" err="1" smtClean="0"/>
              <a:t>is</a:t>
            </a:r>
            <a:r>
              <a:rPr lang="de-DE" dirty="0" smtClean="0"/>
              <a:t> </a:t>
            </a:r>
            <a:r>
              <a:rPr lang="de-DE" dirty="0" err="1" smtClean="0"/>
              <a:t>inspectIT</a:t>
            </a:r>
            <a:r>
              <a:rPr lang="de-DE" dirty="0" smtClean="0"/>
              <a:t>?</a:t>
            </a:r>
            <a:endParaRPr lang="en-US" dirty="0"/>
          </a:p>
        </p:txBody>
      </p:sp>
      <p:sp>
        <p:nvSpPr>
          <p:cNvPr id="22" name="Freeform 21"/>
          <p:cNvSpPr/>
          <p:nvPr/>
        </p:nvSpPr>
        <p:spPr bwMode="gray">
          <a:xfrm>
            <a:off x="942880" y="1502939"/>
            <a:ext cx="714703" cy="798786"/>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3" name="Freeform 22"/>
          <p:cNvSpPr/>
          <p:nvPr/>
        </p:nvSpPr>
        <p:spPr bwMode="gray">
          <a:xfrm>
            <a:off x="1176407" y="1765411"/>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4" name="TextBox 23"/>
          <p:cNvSpPr txBox="1"/>
          <p:nvPr/>
        </p:nvSpPr>
        <p:spPr bwMode="gray">
          <a:xfrm>
            <a:off x="1732436" y="1596651"/>
            <a:ext cx="2551532" cy="626368"/>
          </a:xfrm>
          <a:prstGeom prst="rect">
            <a:avLst/>
          </a:prstGeom>
          <a:noFill/>
        </p:spPr>
        <p:txBody>
          <a:bodyPr wrap="none" lIns="0" tIns="0" rIns="0" bIns="0" rtlCol="0">
            <a:noAutofit/>
          </a:bodyPr>
          <a:lstStyle/>
          <a:p>
            <a:pPr>
              <a:spcBef>
                <a:spcPts val="300"/>
              </a:spcBef>
              <a:spcAft>
                <a:spcPts val="300"/>
              </a:spcAft>
              <a:buClr>
                <a:schemeClr val="accent1"/>
              </a:buClr>
            </a:pPr>
            <a:r>
              <a:rPr lang="de-DE" sz="3600" dirty="0" err="1"/>
              <a:t>p</a:t>
            </a:r>
            <a:r>
              <a:rPr lang="de-DE" sz="3600" dirty="0" err="1" smtClean="0"/>
              <a:t>en</a:t>
            </a:r>
            <a:r>
              <a:rPr lang="de-DE" sz="3600" dirty="0" smtClean="0"/>
              <a:t> Source</a:t>
            </a:r>
            <a:endParaRPr lang="en-US" sz="3600" dirty="0" err="1" smtClean="0"/>
          </a:p>
        </p:txBody>
      </p:sp>
      <p:sp>
        <p:nvSpPr>
          <p:cNvPr id="26" name="TextBox 25"/>
          <p:cNvSpPr txBox="1"/>
          <p:nvPr/>
        </p:nvSpPr>
        <p:spPr bwMode="gray">
          <a:xfrm>
            <a:off x="3923928" y="3366796"/>
            <a:ext cx="1139428" cy="914400"/>
          </a:xfrm>
          <a:prstGeom prst="rect">
            <a:avLst/>
          </a:prstGeom>
          <a:noFill/>
        </p:spPr>
        <p:txBody>
          <a:bodyPr wrap="none" lIns="0" tIns="0" rIns="0" bIns="0" rtlCol="0">
            <a:noAutofit/>
          </a:bodyPr>
          <a:lstStyle/>
          <a:p>
            <a:pPr algn="r">
              <a:spcBef>
                <a:spcPts val="300"/>
              </a:spcBef>
              <a:spcAft>
                <a:spcPts val="300"/>
              </a:spcAft>
              <a:buClr>
                <a:schemeClr val="accent1"/>
              </a:buClr>
            </a:pPr>
            <a:r>
              <a:rPr lang="de-DE" sz="4000" dirty="0"/>
              <a:t> </a:t>
            </a:r>
            <a:r>
              <a:rPr lang="de-DE" sz="4000" dirty="0" smtClean="0"/>
              <a:t>   </a:t>
            </a:r>
            <a:r>
              <a:rPr lang="de-DE" sz="3200" dirty="0" smtClean="0"/>
              <a:t>8    |2</a:t>
            </a:r>
            <a:endParaRPr lang="en-US" sz="3200" dirty="0" err="1" smtClean="0"/>
          </a:p>
        </p:txBody>
      </p:sp>
      <p:sp>
        <p:nvSpPr>
          <p:cNvPr id="27" name="Freeform 26"/>
          <p:cNvSpPr/>
          <p:nvPr/>
        </p:nvSpPr>
        <p:spPr bwMode="gray">
          <a:xfrm>
            <a:off x="5095418" y="3588253"/>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8" name="Freeform 27"/>
          <p:cNvSpPr/>
          <p:nvPr/>
        </p:nvSpPr>
        <p:spPr bwMode="gray">
          <a:xfrm>
            <a:off x="4373148" y="3597643"/>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0" name="Freeform 29"/>
          <p:cNvSpPr/>
          <p:nvPr/>
        </p:nvSpPr>
        <p:spPr bwMode="gray">
          <a:xfrm>
            <a:off x="6876257" y="1768611"/>
            <a:ext cx="247650" cy="273843"/>
          </a:xfrm>
          <a:custGeom>
            <a:avLst/>
            <a:gdLst>
              <a:gd name="connsiteX0" fmla="*/ 123825 w 247650"/>
              <a:gd name="connsiteY0" fmla="*/ 0 h 273843"/>
              <a:gd name="connsiteX1" fmla="*/ 245269 w 247650"/>
              <a:gd name="connsiteY1" fmla="*/ 71437 h 273843"/>
              <a:gd name="connsiteX2" fmla="*/ 247650 w 247650"/>
              <a:gd name="connsiteY2" fmla="*/ 207168 h 273843"/>
              <a:gd name="connsiteX3" fmla="*/ 126207 w 247650"/>
              <a:gd name="connsiteY3" fmla="*/ 273843 h 273843"/>
              <a:gd name="connsiteX4" fmla="*/ 0 w 247650"/>
              <a:gd name="connsiteY4" fmla="*/ 204787 h 273843"/>
              <a:gd name="connsiteX5" fmla="*/ 2382 w 247650"/>
              <a:gd name="connsiteY5" fmla="*/ 71437 h 273843"/>
              <a:gd name="connsiteX6" fmla="*/ 123825 w 247650"/>
              <a:gd name="connsiteY6" fmla="*/ 0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73843">
                <a:moveTo>
                  <a:pt x="123825" y="0"/>
                </a:moveTo>
                <a:lnTo>
                  <a:pt x="245269" y="71437"/>
                </a:lnTo>
                <a:cubicBezTo>
                  <a:pt x="246063" y="116681"/>
                  <a:pt x="246856" y="161924"/>
                  <a:pt x="247650" y="207168"/>
                </a:cubicBezTo>
                <a:lnTo>
                  <a:pt x="126207" y="273843"/>
                </a:lnTo>
                <a:lnTo>
                  <a:pt x="0" y="204787"/>
                </a:lnTo>
                <a:lnTo>
                  <a:pt x="2382" y="71437"/>
                </a:lnTo>
                <a:lnTo>
                  <a:pt x="123825" y="0"/>
                </a:lnTo>
                <a:close/>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1" name="TextBox 30"/>
          <p:cNvSpPr txBox="1"/>
          <p:nvPr/>
        </p:nvSpPr>
        <p:spPr bwMode="gray">
          <a:xfrm>
            <a:off x="5364088" y="1563773"/>
            <a:ext cx="2548855" cy="693378"/>
          </a:xfrm>
          <a:prstGeom prst="rect">
            <a:avLst/>
          </a:prstGeom>
          <a:noFill/>
        </p:spPr>
        <p:txBody>
          <a:bodyPr wrap="none" lIns="0" tIns="0" rIns="0" bIns="0" rtlCol="0">
            <a:noAutofit/>
          </a:bodyPr>
          <a:lstStyle/>
          <a:p>
            <a:pPr algn="r">
              <a:spcBef>
                <a:spcPts val="300"/>
              </a:spcBef>
              <a:spcAft>
                <a:spcPts val="300"/>
              </a:spcAft>
              <a:buClr>
                <a:schemeClr val="accent1"/>
              </a:buClr>
            </a:pPr>
            <a:r>
              <a:rPr lang="de-DE" sz="3600" dirty="0" err="1" smtClean="0"/>
              <a:t>Plattf</a:t>
            </a:r>
            <a:r>
              <a:rPr lang="de-DE" sz="3600" dirty="0" smtClean="0"/>
              <a:t>    </a:t>
            </a:r>
            <a:r>
              <a:rPr lang="de-DE" sz="3600" dirty="0" err="1" smtClean="0"/>
              <a:t>rm</a:t>
            </a:r>
            <a:endParaRPr lang="en-US" sz="3600" dirty="0" err="1" smtClean="0"/>
          </a:p>
        </p:txBody>
      </p:sp>
      <p:sp>
        <p:nvSpPr>
          <p:cNvPr id="33" name="Rectangular Callout 32"/>
          <p:cNvSpPr/>
          <p:nvPr/>
        </p:nvSpPr>
        <p:spPr bwMode="gray">
          <a:xfrm>
            <a:off x="5652120" y="3526879"/>
            <a:ext cx="3456384" cy="1133103"/>
          </a:xfrm>
          <a:prstGeom prst="wedgeRectCallout">
            <a:avLst>
              <a:gd name="adj1" fmla="val -57461"/>
              <a:gd name="adj2" fmla="val -32326"/>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de-DE" sz="1400" dirty="0" smtClean="0">
                <a:solidFill>
                  <a:srgbClr val="412D63"/>
                </a:solidFill>
                <a:latin typeface="Montserrat Semi Bold" panose="00000700000000000000" pitchFamily="2" charset="0"/>
              </a:rPr>
              <a:t>Pareto-Prinzip</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Fokus auf Hauptfunktionalität</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Erfahrung aus APM Projekten</a:t>
            </a:r>
          </a:p>
          <a:p>
            <a:pPr marL="285750" indent="-285750">
              <a:spcBef>
                <a:spcPts val="300"/>
              </a:spcBef>
              <a:spcAft>
                <a:spcPts val="300"/>
              </a:spcAft>
              <a:buFont typeface="Arial" panose="020B0604020202020204" pitchFamily="34" charset="0"/>
              <a:buChar char="•"/>
            </a:pPr>
            <a:endParaRPr lang="en-US" sz="1400" dirty="0" err="1" smtClean="0">
              <a:solidFill>
                <a:srgbClr val="412D63"/>
              </a:solidFill>
            </a:endParaRPr>
          </a:p>
        </p:txBody>
      </p:sp>
      <p:sp>
        <p:nvSpPr>
          <p:cNvPr id="34" name="Rectangular Callout 33"/>
          <p:cNvSpPr/>
          <p:nvPr/>
        </p:nvSpPr>
        <p:spPr bwMode="gray">
          <a:xfrm>
            <a:off x="5148064" y="520840"/>
            <a:ext cx="3361838" cy="1008913"/>
          </a:xfrm>
          <a:prstGeom prst="wedgeRectCallout">
            <a:avLst>
              <a:gd name="adj1" fmla="val 5632"/>
              <a:gd name="adj2" fmla="val 72925"/>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de-DE" sz="1400" dirty="0" smtClean="0">
                <a:solidFill>
                  <a:srgbClr val="412D63"/>
                </a:solidFill>
                <a:latin typeface="Montserrat Semi Bold" panose="00000700000000000000" pitchFamily="2" charset="0"/>
              </a:rPr>
              <a:t>Plattform-Prinzip</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Integration mit Werkzeugen</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Erweiterbarkeit</a:t>
            </a:r>
            <a:endParaRPr lang="en-US" sz="1400" dirty="0" err="1" smtClean="0">
              <a:solidFill>
                <a:srgbClr val="412D63"/>
              </a:solidFill>
            </a:endParaRPr>
          </a:p>
        </p:txBody>
      </p:sp>
      <p:sp>
        <p:nvSpPr>
          <p:cNvPr id="59" name="Freeform 58"/>
          <p:cNvSpPr/>
          <p:nvPr/>
        </p:nvSpPr>
        <p:spPr bwMode="gray">
          <a:xfrm>
            <a:off x="4614863" y="3796021"/>
            <a:ext cx="490537" cy="138113"/>
          </a:xfrm>
          <a:custGeom>
            <a:avLst/>
            <a:gdLst>
              <a:gd name="connsiteX0" fmla="*/ 0 w 490537"/>
              <a:gd name="connsiteY0" fmla="*/ 9525 h 138113"/>
              <a:gd name="connsiteX1" fmla="*/ 257175 w 490537"/>
              <a:gd name="connsiteY1" fmla="*/ 138113 h 138113"/>
              <a:gd name="connsiteX2" fmla="*/ 490537 w 490537"/>
              <a:gd name="connsiteY2" fmla="*/ 0 h 138113"/>
            </a:gdLst>
            <a:ahLst/>
            <a:cxnLst>
              <a:cxn ang="0">
                <a:pos x="connsiteX0" y="connsiteY0"/>
              </a:cxn>
              <a:cxn ang="0">
                <a:pos x="connsiteX1" y="connsiteY1"/>
              </a:cxn>
              <a:cxn ang="0">
                <a:pos x="connsiteX2" y="connsiteY2"/>
              </a:cxn>
            </a:cxnLst>
            <a:rect l="l" t="t" r="r" b="b"/>
            <a:pathLst>
              <a:path w="490537" h="138113">
                <a:moveTo>
                  <a:pt x="0" y="9525"/>
                </a:moveTo>
                <a:lnTo>
                  <a:pt x="257175" y="138113"/>
                </a:lnTo>
                <a:lnTo>
                  <a:pt x="490537"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711122" y="2097869"/>
            <a:ext cx="3570022" cy="828000"/>
            <a:chOff x="2711122" y="2097869"/>
            <a:chExt cx="3570022" cy="828000"/>
          </a:xfrm>
        </p:grpSpPr>
        <p:sp>
          <p:nvSpPr>
            <p:cNvPr id="25" name="Freeform 24"/>
            <p:cNvSpPr/>
            <p:nvPr/>
          </p:nvSpPr>
          <p:spPr bwMode="gray">
            <a:xfrm>
              <a:off x="3449017" y="2120654"/>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29" name="Freeform 28"/>
            <p:cNvSpPr/>
            <p:nvPr/>
          </p:nvSpPr>
          <p:spPr bwMode="gray">
            <a:xfrm>
              <a:off x="4159598" y="2123042"/>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2" name="Freeform 31"/>
            <p:cNvSpPr/>
            <p:nvPr/>
          </p:nvSpPr>
          <p:spPr bwMode="gray">
            <a:xfrm>
              <a:off x="4871937" y="2125423"/>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5" name="Freeform 34"/>
            <p:cNvSpPr/>
            <p:nvPr/>
          </p:nvSpPr>
          <p:spPr bwMode="gray">
            <a:xfrm>
              <a:off x="5575922" y="2127526"/>
              <a:ext cx="705222" cy="763509"/>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36" name="Freeform 35"/>
            <p:cNvSpPr>
              <a:spLocks noChangeAspect="1"/>
            </p:cNvSpPr>
            <p:nvPr/>
          </p:nvSpPr>
          <p:spPr bwMode="gray">
            <a:xfrm>
              <a:off x="2711122" y="2097869"/>
              <a:ext cx="747421" cy="828000"/>
            </a:xfrm>
            <a:custGeom>
              <a:avLst/>
              <a:gdLst>
                <a:gd name="connsiteX0" fmla="*/ 352096 w 714703"/>
                <a:gd name="connsiteY0" fmla="*/ 0 h 798786"/>
                <a:gd name="connsiteX1" fmla="*/ 714703 w 714703"/>
                <a:gd name="connsiteY1" fmla="*/ 189186 h 798786"/>
                <a:gd name="connsiteX2" fmla="*/ 714703 w 714703"/>
                <a:gd name="connsiteY2" fmla="*/ 604345 h 798786"/>
                <a:gd name="connsiteX3" fmla="*/ 357351 w 714703"/>
                <a:gd name="connsiteY3" fmla="*/ 798786 h 798786"/>
                <a:gd name="connsiteX4" fmla="*/ 0 w 714703"/>
                <a:gd name="connsiteY4" fmla="*/ 593834 h 798786"/>
                <a:gd name="connsiteX5" fmla="*/ 5255 w 714703"/>
                <a:gd name="connsiteY5" fmla="*/ 183931 h 798786"/>
                <a:gd name="connsiteX6" fmla="*/ 352096 w 714703"/>
                <a:gd name="connsiteY6" fmla="*/ 0 h 7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703" h="798786">
                  <a:moveTo>
                    <a:pt x="352096" y="0"/>
                  </a:moveTo>
                  <a:lnTo>
                    <a:pt x="714703" y="189186"/>
                  </a:lnTo>
                  <a:lnTo>
                    <a:pt x="714703" y="604345"/>
                  </a:lnTo>
                  <a:lnTo>
                    <a:pt x="357351" y="798786"/>
                  </a:lnTo>
                  <a:lnTo>
                    <a:pt x="0" y="593834"/>
                  </a:lnTo>
                  <a:cubicBezTo>
                    <a:pt x="1752" y="457200"/>
                    <a:pt x="3503" y="320565"/>
                    <a:pt x="5255" y="183931"/>
                  </a:cubicBezTo>
                  <a:lnTo>
                    <a:pt x="352096" y="0"/>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5" name="Rectangle 4"/>
            <p:cNvSpPr/>
            <p:nvPr/>
          </p:nvSpPr>
          <p:spPr bwMode="gray">
            <a:xfrm>
              <a:off x="2730741" y="2296962"/>
              <a:ext cx="3550403" cy="41404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grpSp>
      <p:sp>
        <p:nvSpPr>
          <p:cNvPr id="8" name="Rectangle 7"/>
          <p:cNvSpPr/>
          <p:nvPr/>
        </p:nvSpPr>
        <p:spPr bwMode="gray">
          <a:xfrm>
            <a:off x="2581372" y="1937967"/>
            <a:ext cx="3526395" cy="1116556"/>
          </a:xfrm>
          <a:prstGeom prst="rect">
            <a:avLst/>
          </a:prstGeom>
          <a:blipFill dpi="0" rotWithShape="1">
            <a:blip r:embed="rId2">
              <a:alphaModFix amt="30000"/>
              <a:duotone>
                <a:schemeClr val="accent5">
                  <a:shade val="45000"/>
                  <a:satMod val="135000"/>
                </a:schemeClr>
                <a:prstClr val="white"/>
              </a:duotone>
            </a:blip>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smtClean="0">
              <a:solidFill>
                <a:schemeClr val="bg1"/>
              </a:solidFill>
            </a:endParaRPr>
          </a:p>
        </p:txBody>
      </p:sp>
      <p:sp>
        <p:nvSpPr>
          <p:cNvPr id="19" name="Rectangular Callout 18"/>
          <p:cNvSpPr/>
          <p:nvPr/>
        </p:nvSpPr>
        <p:spPr bwMode="gray">
          <a:xfrm>
            <a:off x="251520" y="2836099"/>
            <a:ext cx="3361838" cy="993943"/>
          </a:xfrm>
          <a:prstGeom prst="wedgeRectCallout">
            <a:avLst>
              <a:gd name="adj1" fmla="val -18582"/>
              <a:gd name="adj2" fmla="val -102656"/>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de-DE" sz="1400" dirty="0" smtClean="0">
                <a:solidFill>
                  <a:srgbClr val="412D63"/>
                </a:solidFill>
                <a:latin typeface="Montserrat Semi Bold" panose="00000700000000000000" pitchFamily="2" charset="0"/>
              </a:rPr>
              <a:t>Die Open-Source APM Lösung</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Entwicklung seit 2005</a:t>
            </a:r>
          </a:p>
          <a:p>
            <a:pPr marL="285750" indent="-285750">
              <a:spcBef>
                <a:spcPts val="300"/>
              </a:spcBef>
              <a:spcAft>
                <a:spcPts val="300"/>
              </a:spcAft>
              <a:buFont typeface="Arial" panose="020B0604020202020204" pitchFamily="34" charset="0"/>
              <a:buChar char="•"/>
            </a:pPr>
            <a:r>
              <a:rPr lang="de-DE" sz="1400" dirty="0" smtClean="0">
                <a:solidFill>
                  <a:srgbClr val="412D63"/>
                </a:solidFill>
              </a:rPr>
              <a:t>Open Source seit 2015</a:t>
            </a:r>
          </a:p>
          <a:p>
            <a:pPr marL="285750" indent="-285750">
              <a:spcBef>
                <a:spcPts val="300"/>
              </a:spcBef>
              <a:spcAft>
                <a:spcPts val="300"/>
              </a:spcAft>
              <a:buFont typeface="Arial" panose="020B0604020202020204" pitchFamily="34" charset="0"/>
              <a:buChar char="•"/>
            </a:pPr>
            <a:endParaRPr lang="en-US" sz="1400" dirty="0" err="1" smtClean="0">
              <a:solidFill>
                <a:srgbClr val="412D63"/>
              </a:solidFill>
            </a:endParaRPr>
          </a:p>
        </p:txBody>
      </p:sp>
    </p:spTree>
    <p:extLst>
      <p:ext uri="{BB962C8B-B14F-4D97-AF65-F5344CB8AC3E}">
        <p14:creationId xmlns:p14="http://schemas.microsoft.com/office/powerpoint/2010/main" val="37263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2" presetClass="exit" presetSubtype="8" fill="hold" grpId="0" nodeType="withEffect">
                                  <p:stCondLst>
                                    <p:cond delay="0"/>
                                  </p:stCondLst>
                                  <p:childTnLst>
                                    <p:animEffect transition="out" filter="wipe(left)">
                                      <p:cBhvr>
                                        <p:cTn id="15" dur="500"/>
                                        <p:tgtEl>
                                          <p:spTgt spid="58"/>
                                        </p:tgtEl>
                                      </p:cBhvr>
                                    </p:animEffect>
                                    <p:set>
                                      <p:cBhvr>
                                        <p:cTn id="16" dur="1" fill="hold">
                                          <p:stCondLst>
                                            <p:cond delay="499"/>
                                          </p:stCondLst>
                                        </p:cTn>
                                        <p:tgtEl>
                                          <p:spTgt spid="5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22" presetClass="exit" presetSubtype="8" fill="hold" grpId="0" nodeType="withEffect">
                                  <p:stCondLst>
                                    <p:cond delay="0"/>
                                  </p:stCondLst>
                                  <p:childTnLst>
                                    <p:animEffect transition="out" filter="wipe(left)">
                                      <p:cBhvr>
                                        <p:cTn id="26" dur="500"/>
                                        <p:tgtEl>
                                          <p:spTgt spid="59"/>
                                        </p:tgtEl>
                                      </p:cBhvr>
                                    </p:animEffect>
                                    <p:set>
                                      <p:cBhvr>
                                        <p:cTn id="27" dur="1" fill="hold">
                                          <p:stCondLst>
                                            <p:cond delay="499"/>
                                          </p:stCondLst>
                                        </p:cTn>
                                        <p:tgtEl>
                                          <p:spTgt spid="5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5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22" presetClass="exit" presetSubtype="8" fill="hold" grpId="0" nodeType="withEffect">
                                  <p:stCondLst>
                                    <p:cond delay="0"/>
                                  </p:stCondLst>
                                  <p:childTnLst>
                                    <p:animEffect transition="out" filter="wipe(left)">
                                      <p:cBhvr>
                                        <p:cTn id="37" dur="500"/>
                                        <p:tgtEl>
                                          <p:spTgt spid="61"/>
                                        </p:tgtEl>
                                      </p:cBhvr>
                                    </p:animEffect>
                                    <p:set>
                                      <p:cBhvr>
                                        <p:cTn id="38"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8" grpId="0" animBg="1"/>
      <p:bldP spid="22" grpId="0" animBg="1"/>
      <p:bldP spid="24" grpId="0"/>
      <p:bldP spid="26" grpId="0"/>
      <p:bldP spid="31" grpId="0"/>
      <p:bldP spid="33" grpId="0" animBg="1"/>
      <p:bldP spid="34" grpId="0" animBg="1"/>
      <p:bldP spid="59"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Aus persönlichem Anlass: Spiegel Online 28.03.2017</a:t>
            </a:r>
            <a:endParaRPr lang="de-DE" dirty="0"/>
          </a:p>
        </p:txBody>
      </p:sp>
      <p:sp>
        <p:nvSpPr>
          <p:cNvPr id="4" name="Date Placeholder 3"/>
          <p:cNvSpPr>
            <a:spLocks noGrp="1"/>
          </p:cNvSpPr>
          <p:nvPr>
            <p:ph type="dt" sz="half" idx="15"/>
          </p:nvPr>
        </p:nvSpPr>
        <p:spPr/>
        <p:txBody>
          <a:bodyPr/>
          <a:lstStyle/>
          <a:p>
            <a:fld id="{6C87A6E7-FD20-4B81-9CB7-1FDE03AD875F}" type="datetime1">
              <a:rPr lang="de-DE" smtClean="0"/>
              <a:t>28.04.2017</a:t>
            </a:fld>
            <a:endParaRPr lang="de-DE" dirty="0"/>
          </a:p>
        </p:txBody>
      </p:sp>
      <p:sp>
        <p:nvSpPr>
          <p:cNvPr id="5" name="Footer Placeholder 4"/>
          <p:cNvSpPr>
            <a:spLocks noGrp="1"/>
          </p:cNvSpPr>
          <p:nvPr>
            <p:ph type="ftr" sz="quarter" idx="16"/>
          </p:nvPr>
        </p:nvSpPr>
        <p:spPr/>
        <p:txBody>
          <a:bodyPr/>
          <a:lstStyle/>
          <a:p>
            <a:r>
              <a:rPr lang="de-DE" smtClean="0"/>
              <a:t>inspectIT - Die offene Alternative für APM</a:t>
            </a:r>
            <a:endParaRPr lang="de-DE" dirty="0"/>
          </a:p>
        </p:txBody>
      </p:sp>
      <p:sp>
        <p:nvSpPr>
          <p:cNvPr id="6" name="Slide Number Placeholder 5"/>
          <p:cNvSpPr>
            <a:spLocks noGrp="1"/>
          </p:cNvSpPr>
          <p:nvPr>
            <p:ph type="sldNum" sz="quarter" idx="17"/>
          </p:nvPr>
        </p:nvSpPr>
        <p:spPr/>
        <p:txBody>
          <a:bodyPr/>
          <a:lstStyle/>
          <a:p>
            <a:fld id="{7F1AF4CC-B4F1-45E7-8781-FCA25AF1F4E6}" type="slidenum">
              <a:rPr lang="de-DE" smtClean="0"/>
              <a:pPr/>
              <a:t>4</a:t>
            </a:fld>
            <a:endParaRPr lang="de-DE"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125" y="915566"/>
            <a:ext cx="2068687" cy="3679504"/>
          </a:xfrm>
          <a:prstGeom prst="rect">
            <a:avLst/>
          </a:prstGeom>
          <a:ln>
            <a:solidFill>
              <a:srgbClr val="000000"/>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8365" y="915566"/>
            <a:ext cx="2068687" cy="3679504"/>
          </a:xfrm>
          <a:prstGeom prst="rect">
            <a:avLst/>
          </a:prstGeom>
          <a:ln>
            <a:solidFill>
              <a:srgbClr val="000000"/>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4966" y="903970"/>
            <a:ext cx="2075207" cy="3691100"/>
          </a:xfrm>
          <a:prstGeom prst="rect">
            <a:avLst/>
          </a:prstGeom>
          <a:ln>
            <a:solidFill>
              <a:srgbClr val="000000"/>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0754" y="892374"/>
            <a:ext cx="2081726" cy="3702696"/>
          </a:xfrm>
          <a:prstGeom prst="rect">
            <a:avLst/>
          </a:prstGeom>
          <a:ln>
            <a:solidFill>
              <a:srgbClr val="000000"/>
            </a:solidFill>
          </a:ln>
        </p:spPr>
      </p:pic>
    </p:spTree>
    <p:extLst>
      <p:ext uri="{BB962C8B-B14F-4D97-AF65-F5344CB8AC3E}">
        <p14:creationId xmlns:p14="http://schemas.microsoft.com/office/powerpoint/2010/main" val="80223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Take </a:t>
            </a:r>
            <a:r>
              <a:rPr lang="de-DE" dirty="0" err="1" smtClean="0"/>
              <a:t>Away</a:t>
            </a:r>
            <a:endParaRPr lang="en-US" dirty="0"/>
          </a:p>
        </p:txBody>
      </p:sp>
      <p:pic>
        <p:nvPicPr>
          <p:cNvPr id="5" name="Picture 2" descr="C:\Users\che\ownCloud\Success-Ki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874" y="1016495"/>
            <a:ext cx="5204052" cy="3458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gray">
          <a:xfrm>
            <a:off x="1879874" y="1016495"/>
            <a:ext cx="5204052" cy="78135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5400" b="1" dirty="0" smtClean="0">
                <a:ln w="17780" cmpd="sng">
                  <a:solidFill>
                    <a:srgbClr val="412D63"/>
                  </a:solidFill>
                  <a:prstDash val="solid"/>
                  <a:miter lim="800000"/>
                </a:ln>
                <a:solidFill>
                  <a:schemeClr val="bg1"/>
                </a:solidFill>
                <a:effectLst>
                  <a:outerShdw blurRad="50800" dist="38100" dir="2700000" algn="tl" rotWithShape="0">
                    <a:prstClr val="black">
                      <a:alpha val="40000"/>
                    </a:prstClr>
                  </a:outerShdw>
                </a:effectLst>
                <a:latin typeface="Arial Black" panose="020B0A04020102020204" pitchFamily="34" charset="0"/>
                <a:ea typeface="STCaiyun" panose="02010800040101010101" pitchFamily="2" charset="-122"/>
              </a:rPr>
              <a:t>Performance</a:t>
            </a:r>
          </a:p>
        </p:txBody>
      </p:sp>
      <p:sp>
        <p:nvSpPr>
          <p:cNvPr id="7" name="TextBox 6"/>
          <p:cNvSpPr txBox="1"/>
          <p:nvPr/>
        </p:nvSpPr>
        <p:spPr bwMode="gray">
          <a:xfrm>
            <a:off x="1879874" y="4514317"/>
            <a:ext cx="5204052" cy="145666"/>
          </a:xfrm>
          <a:prstGeom prst="rect">
            <a:avLst/>
          </a:prstGeom>
          <a:noFill/>
        </p:spPr>
        <p:txBody>
          <a:bodyPr wrap="none" lIns="0" tIns="0" rIns="0" bIns="0" rtlCol="0">
            <a:noAutofit/>
          </a:bodyPr>
          <a:lstStyle/>
          <a:p>
            <a:pPr>
              <a:spcBef>
                <a:spcPts val="300"/>
              </a:spcBef>
              <a:spcAft>
                <a:spcPts val="300"/>
              </a:spcAft>
              <a:buClr>
                <a:schemeClr val="accent1"/>
              </a:buClr>
            </a:pPr>
            <a:r>
              <a:rPr lang="de-DE" sz="800" dirty="0" smtClean="0">
                <a:solidFill>
                  <a:srgbClr val="412D63"/>
                </a:solidFill>
              </a:rPr>
              <a:t>[Abbildung: </a:t>
            </a:r>
            <a:r>
              <a:rPr lang="de-DE" sz="800" dirty="0">
                <a:solidFill>
                  <a:srgbClr val="412D63"/>
                </a:solidFill>
              </a:rPr>
              <a:t>http://</a:t>
            </a:r>
            <a:r>
              <a:rPr lang="de-DE" sz="800" dirty="0" smtClean="0">
                <a:solidFill>
                  <a:srgbClr val="412D63"/>
                </a:solidFill>
              </a:rPr>
              <a:t>content.hollywire.com/sites/default/files/Success-Kid.jpg]</a:t>
            </a:r>
          </a:p>
        </p:txBody>
      </p:sp>
      <p:sp>
        <p:nvSpPr>
          <p:cNvPr id="8" name="Rectangle 7"/>
          <p:cNvSpPr/>
          <p:nvPr/>
        </p:nvSpPr>
        <p:spPr>
          <a:xfrm>
            <a:off x="3059832" y="3550337"/>
            <a:ext cx="4024094" cy="924897"/>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5400" b="1" dirty="0" err="1">
                <a:ln w="17780" cmpd="sng">
                  <a:solidFill>
                    <a:srgbClr val="412D63"/>
                  </a:solidFill>
                  <a:prstDash val="solid"/>
                  <a:miter lim="800000"/>
                </a:ln>
                <a:solidFill>
                  <a:schemeClr val="bg1"/>
                </a:solidFill>
                <a:effectLst>
                  <a:outerShdw blurRad="50800" dist="38100" dir="2700000" algn="tl" rotWithShape="0">
                    <a:prstClr val="black">
                      <a:alpha val="40000"/>
                    </a:prstClr>
                  </a:outerShdw>
                </a:effectLst>
                <a:latin typeface="Arial Black" panose="020B0A04020102020204" pitchFamily="34" charset="0"/>
                <a:ea typeface="STCaiyun" panose="02010800040101010101" pitchFamily="2" charset="-122"/>
              </a:rPr>
              <a:t>matters</a:t>
            </a:r>
            <a:r>
              <a:rPr lang="de-DE" sz="5400" b="1" dirty="0">
                <a:ln w="17780" cmpd="sng">
                  <a:solidFill>
                    <a:srgbClr val="412D63"/>
                  </a:solidFill>
                  <a:prstDash val="solid"/>
                  <a:miter lim="800000"/>
                </a:ln>
                <a:solidFill>
                  <a:schemeClr val="bg1"/>
                </a:solidFill>
                <a:effectLst>
                  <a:outerShdw blurRad="50800" dist="38100" dir="2700000" algn="tl" rotWithShape="0">
                    <a:prstClr val="black">
                      <a:alpha val="40000"/>
                    </a:prstClr>
                  </a:outerShdw>
                </a:effectLst>
                <a:latin typeface="Arial Black" panose="020B0A04020102020204" pitchFamily="34" charset="0"/>
                <a:ea typeface="STCaiyun" panose="02010800040101010101" pitchFamily="2" charset="-122"/>
              </a:rPr>
              <a:t>!</a:t>
            </a:r>
          </a:p>
        </p:txBody>
      </p:sp>
      <p:sp>
        <p:nvSpPr>
          <p:cNvPr id="9" name="Date Placeholder 2"/>
          <p:cNvSpPr>
            <a:spLocks noGrp="1"/>
          </p:cNvSpPr>
          <p:nvPr>
            <p:ph type="dt" sz="half" idx="15"/>
          </p:nvPr>
        </p:nvSpPr>
        <p:spPr>
          <a:xfrm>
            <a:off x="761170" y="4767264"/>
            <a:ext cx="677319" cy="271055"/>
          </a:xfrm>
        </p:spPr>
        <p:txBody>
          <a:bodyPr/>
          <a:lstStyle/>
          <a:p>
            <a:fld id="{2135D5C9-4CF9-4BBF-A428-398A74491571}" type="datetime1">
              <a:rPr lang="de-DE" smtClean="0"/>
              <a:t>28.04.2017</a:t>
            </a:fld>
            <a:endParaRPr lang="de-DE" dirty="0"/>
          </a:p>
        </p:txBody>
      </p:sp>
      <p:sp>
        <p:nvSpPr>
          <p:cNvPr id="10" name="Slide Number Placeholder 4"/>
          <p:cNvSpPr>
            <a:spLocks noGrp="1"/>
          </p:cNvSpPr>
          <p:nvPr>
            <p:ph type="sldNum" sz="quarter" idx="17"/>
          </p:nvPr>
        </p:nvSpPr>
        <p:spPr>
          <a:xfrm>
            <a:off x="431799" y="4767264"/>
            <a:ext cx="306374" cy="271055"/>
          </a:xfrm>
        </p:spPr>
        <p:txBody>
          <a:bodyPr/>
          <a:lstStyle/>
          <a:p>
            <a:fld id="{7F1AF4CC-B4F1-45E7-8781-FCA25AF1F4E6}" type="slidenum">
              <a:rPr lang="de-DE" smtClean="0"/>
              <a:pPr/>
              <a:t>5</a:t>
            </a:fld>
            <a:endParaRPr lang="de-DE" dirty="0"/>
          </a:p>
        </p:txBody>
      </p:sp>
      <p:sp>
        <p:nvSpPr>
          <p:cNvPr id="3" name="Footer Placeholder 2"/>
          <p:cNvSpPr>
            <a:spLocks noGrp="1"/>
          </p:cNvSpPr>
          <p:nvPr>
            <p:ph type="ftr" sz="quarter" idx="16"/>
          </p:nvPr>
        </p:nvSpPr>
        <p:spPr/>
        <p:txBody>
          <a:bodyPr/>
          <a:lstStyle/>
          <a:p>
            <a:r>
              <a:rPr lang="de-DE" smtClean="0"/>
              <a:t>inspectIT - Die offene Alternative für APM</a:t>
            </a:r>
            <a:endParaRPr lang="de-DE" dirty="0"/>
          </a:p>
        </p:txBody>
      </p:sp>
    </p:spTree>
    <p:extLst>
      <p:ext uri="{BB962C8B-B14F-4D97-AF65-F5344CB8AC3E}">
        <p14:creationId xmlns:p14="http://schemas.microsoft.com/office/powerpoint/2010/main" val="372046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 descr="C:\Users\awe\Documents\Vorträge\Master\grid-new.png"/>
          <p:cNvPicPr>
            <a:picLocks noChangeAspect="1" noChangeArrowheads="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3868" t="35677" r="3715" b="33417"/>
          <a:stretch/>
        </p:blipFill>
        <p:spPr bwMode="auto">
          <a:xfrm>
            <a:off x="-92457" y="3692800"/>
            <a:ext cx="9326880" cy="1135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Das </a:t>
            </a:r>
            <a:r>
              <a:rPr lang="de-DE" dirty="0" err="1" smtClean="0"/>
              <a:t>NovaTec</a:t>
            </a:r>
            <a:r>
              <a:rPr lang="de-DE" dirty="0" smtClean="0"/>
              <a:t> APM Team</a:t>
            </a:r>
            <a:endParaRPr lang="en-US" dirty="0"/>
          </a:p>
        </p:txBody>
      </p:sp>
      <p:sp>
        <p:nvSpPr>
          <p:cNvPr id="17" name="TextBox 16"/>
          <p:cNvSpPr txBox="1"/>
          <p:nvPr/>
        </p:nvSpPr>
        <p:spPr bwMode="gray">
          <a:xfrm>
            <a:off x="431799" y="915566"/>
            <a:ext cx="4917368" cy="3744416"/>
          </a:xfrm>
          <a:prstGeom prst="rect">
            <a:avLst/>
          </a:prstGeom>
          <a:noFill/>
        </p:spPr>
        <p:txBody>
          <a:bodyPr wrap="square" lIns="0" tIns="0" rIns="0" bIns="0" rtlCol="0">
            <a:noAutofit/>
          </a:bodyPr>
          <a:lstStyle/>
          <a:p>
            <a:pPr>
              <a:spcBef>
                <a:spcPts val="300"/>
              </a:spcBef>
              <a:spcAft>
                <a:spcPts val="300"/>
              </a:spcAft>
              <a:buClr>
                <a:srgbClr val="C00000"/>
              </a:buClr>
            </a:pPr>
            <a:r>
              <a:rPr lang="de-DE" sz="1400" b="1" dirty="0">
                <a:solidFill>
                  <a:srgbClr val="412D63"/>
                </a:solidFill>
              </a:rPr>
              <a:t>U</a:t>
            </a:r>
            <a:r>
              <a:rPr lang="de-DE" sz="1400" b="1" dirty="0" smtClean="0">
                <a:solidFill>
                  <a:srgbClr val="412D63"/>
                </a:solidFill>
              </a:rPr>
              <a:t>nabhängige APM Beratung</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Aktuell 15 APM Berater</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Kunden: mittelständische bis große Konzerne</a:t>
            </a:r>
            <a:br>
              <a:rPr lang="de-DE" sz="1400" dirty="0" smtClean="0">
                <a:solidFill>
                  <a:srgbClr val="412D63"/>
                </a:solidFill>
              </a:rPr>
            </a:br>
            <a:r>
              <a:rPr lang="de-DE" sz="1400" dirty="0" smtClean="0">
                <a:solidFill>
                  <a:srgbClr val="412D63"/>
                </a:solidFill>
              </a:rPr>
              <a:t>(Automobil, Finanzen, Versicherungen)</a:t>
            </a:r>
            <a:endParaRPr lang="en-US" sz="1200" dirty="0" smtClean="0">
              <a:solidFill>
                <a:srgbClr val="412D63"/>
              </a:solidFill>
            </a:endParaRPr>
          </a:p>
          <a:p>
            <a:pPr marL="285750" indent="-285750">
              <a:spcBef>
                <a:spcPts val="300"/>
              </a:spcBef>
              <a:spcAft>
                <a:spcPts val="300"/>
              </a:spcAft>
              <a:buClr>
                <a:srgbClr val="C00000"/>
              </a:buClr>
              <a:buFont typeface="Wingdings" panose="05000000000000000000" pitchFamily="2" charset="2"/>
              <a:buChar char="§"/>
            </a:pPr>
            <a:endParaRPr lang="de-DE" sz="1200" dirty="0" smtClean="0">
              <a:solidFill>
                <a:srgbClr val="412D63"/>
              </a:solidFill>
            </a:endParaRPr>
          </a:p>
          <a:p>
            <a:pPr>
              <a:spcBef>
                <a:spcPts val="300"/>
              </a:spcBef>
              <a:spcAft>
                <a:spcPts val="300"/>
              </a:spcAft>
              <a:buClr>
                <a:srgbClr val="C00000"/>
              </a:buClr>
            </a:pPr>
            <a:r>
              <a:rPr lang="de-DE" sz="1400" b="1" dirty="0" smtClean="0">
                <a:solidFill>
                  <a:srgbClr val="412D63"/>
                </a:solidFill>
              </a:rPr>
              <a:t>Unbefangenheit durch Multi-Partner Ansatz</a:t>
            </a:r>
            <a:endParaRPr lang="de-DE" sz="1400" b="1" dirty="0">
              <a:solidFill>
                <a:srgbClr val="412D63"/>
              </a:solidFill>
            </a:endParaRP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Partnerschaft mit den führenden APM </a:t>
            </a:r>
            <a:br>
              <a:rPr lang="de-DE" sz="1400" dirty="0" smtClean="0">
                <a:solidFill>
                  <a:srgbClr val="412D63"/>
                </a:solidFill>
              </a:rPr>
            </a:br>
            <a:r>
              <a:rPr lang="de-DE" sz="1400" dirty="0" smtClean="0">
                <a:solidFill>
                  <a:srgbClr val="412D63"/>
                </a:solidFill>
              </a:rPr>
              <a:t>Software-Anbietern</a:t>
            </a:r>
            <a:endParaRPr lang="de-DE" sz="1400" dirty="0">
              <a:solidFill>
                <a:srgbClr val="412D63"/>
              </a:solidFill>
            </a:endParaRP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Zusammenarbeit mit neuen Innovatoren</a:t>
            </a:r>
          </a:p>
          <a:p>
            <a:pPr marL="285750" indent="-285750">
              <a:spcBef>
                <a:spcPts val="300"/>
              </a:spcBef>
              <a:spcAft>
                <a:spcPts val="300"/>
              </a:spcAft>
              <a:buClr>
                <a:srgbClr val="412D63"/>
              </a:buClr>
              <a:buFont typeface="Wingdings" panose="05000000000000000000" pitchFamily="2" charset="2"/>
              <a:buChar char="§"/>
            </a:pPr>
            <a:endParaRPr lang="de-DE" sz="1400" dirty="0">
              <a:solidFill>
                <a:srgbClr val="412D63"/>
              </a:solidFill>
            </a:endParaRPr>
          </a:p>
          <a:p>
            <a:pPr>
              <a:spcBef>
                <a:spcPts val="300"/>
              </a:spcBef>
              <a:spcAft>
                <a:spcPts val="300"/>
              </a:spcAft>
              <a:buClr>
                <a:srgbClr val="412D63"/>
              </a:buClr>
            </a:pPr>
            <a:r>
              <a:rPr lang="de-DE" sz="1400" b="1" dirty="0" smtClean="0">
                <a:solidFill>
                  <a:srgbClr val="412D63"/>
                </a:solidFill>
              </a:rPr>
              <a:t>Fördern Open-Source im APM-Bereich</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Eigenes Open-</a:t>
            </a:r>
            <a:r>
              <a:rPr lang="de-DE" sz="1400" dirty="0">
                <a:solidFill>
                  <a:srgbClr val="412D63"/>
                </a:solidFill>
              </a:rPr>
              <a:t>S</a:t>
            </a:r>
            <a:r>
              <a:rPr lang="de-DE" sz="1400" dirty="0" smtClean="0">
                <a:solidFill>
                  <a:srgbClr val="412D63"/>
                </a:solidFill>
              </a:rPr>
              <a:t>ource APM Werkzeug</a:t>
            </a:r>
          </a:p>
          <a:p>
            <a:pPr marL="285750" indent="-285750">
              <a:spcBef>
                <a:spcPts val="300"/>
              </a:spcBef>
              <a:spcAft>
                <a:spcPts val="300"/>
              </a:spcAft>
              <a:buClr>
                <a:srgbClr val="412D63"/>
              </a:buClr>
              <a:buFont typeface="Wingdings" panose="05000000000000000000" pitchFamily="2" charset="2"/>
              <a:buChar char="§"/>
            </a:pPr>
            <a:r>
              <a:rPr lang="de-DE" sz="1400" dirty="0" smtClean="0">
                <a:solidFill>
                  <a:srgbClr val="412D63"/>
                </a:solidFill>
              </a:rPr>
              <a:t>Bewertung und Kombination existierender </a:t>
            </a:r>
            <a:br>
              <a:rPr lang="de-DE" sz="1400" dirty="0" smtClean="0">
                <a:solidFill>
                  <a:srgbClr val="412D63"/>
                </a:solidFill>
              </a:rPr>
            </a:br>
            <a:r>
              <a:rPr lang="de-DE" sz="1400" dirty="0" smtClean="0">
                <a:solidFill>
                  <a:srgbClr val="412D63"/>
                </a:solidFill>
              </a:rPr>
              <a:t>Open-</a:t>
            </a:r>
            <a:r>
              <a:rPr lang="de-DE" sz="1400" dirty="0">
                <a:solidFill>
                  <a:srgbClr val="412D63"/>
                </a:solidFill>
              </a:rPr>
              <a:t>S</a:t>
            </a:r>
            <a:r>
              <a:rPr lang="de-DE" sz="1400" dirty="0" smtClean="0">
                <a:solidFill>
                  <a:srgbClr val="412D63"/>
                </a:solidFill>
              </a:rPr>
              <a:t>ource Werkzeuge</a:t>
            </a:r>
            <a:endParaRPr lang="de-DE" sz="1400" dirty="0">
              <a:solidFill>
                <a:srgbClr val="412D63"/>
              </a:solidFill>
            </a:endParaRPr>
          </a:p>
          <a:p>
            <a:pPr>
              <a:spcBef>
                <a:spcPts val="300"/>
              </a:spcBef>
              <a:spcAft>
                <a:spcPts val="300"/>
              </a:spcAft>
              <a:buClr>
                <a:srgbClr val="412D63"/>
              </a:buClr>
            </a:pPr>
            <a:endParaRPr lang="de-DE" sz="1200" dirty="0">
              <a:solidFill>
                <a:srgbClr val="412D63"/>
              </a:solidFill>
            </a:endParaRPr>
          </a:p>
        </p:txBody>
      </p:sp>
      <p:sp>
        <p:nvSpPr>
          <p:cNvPr id="5" name="AutoShape 4" descr="https://confluence.novatec-gmbh.de/download/thumbnails/57021015/Foto_ST.jpg?version=1&amp;modificationDate=1475577519000&amp;api=v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confluence.novatec-gmbh.de/download/thumbnails/57021015/Foto_ST.jpg?version=1&amp;modificationDate=1475577519000&amp;api=v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s://confluence.novatec-gmbh.de/download/thumbnails/57021015/Foto_ST.jpg?version=1&amp;modificationDate=1475577519000&amp;api=v2"/>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https://confluence.novatec-gmbh.de/download/attachments/37586545/David-Monschein.png?version=1&amp;modificationDate=1462971566000&amp;api=v2"/>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https://confluence.novatec-gmbh.de/download/attachments/37586545/David-Monschein.png?version=1&amp;modificationDate=1462971566000&amp;api=v2"/>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5035292" y="771550"/>
            <a:ext cx="4091281" cy="1342570"/>
            <a:chOff x="4860032" y="843558"/>
            <a:chExt cx="4091281" cy="1342570"/>
          </a:xfrm>
        </p:grpSpPr>
        <p:pic>
          <p:nvPicPr>
            <p:cNvPr id="32" name="Picture 2" descr="https://intranet.novatec.info/telephone_list/images_employees/ca.gif?49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0032" y="843558"/>
              <a:ext cx="473882" cy="658169"/>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1" name="Picture 4" descr="https://intranet.novatec.info/telephone_list/images_employees/tan.gif?7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3911" y="843558"/>
              <a:ext cx="476396"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2" name="Picture 6" descr="https://intranet.novatec.info/telephone_list/images_employees/pb.gif?27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0304" y="843558"/>
              <a:ext cx="479043"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3" name="Picture 8" descr="https://intranet.novatec.info/telephone_list/images_employees/che.gif?77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9344" y="843558"/>
              <a:ext cx="476396"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4" name="Picture 10" descr="https://intranet.novatec.info/telephone_list/images_employees/mhu.gif?4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5737" y="843558"/>
              <a:ext cx="476396" cy="661661"/>
            </a:xfrm>
            <a:prstGeom prst="rect">
              <a:avLst/>
            </a:prstGeom>
            <a:ln>
              <a:noFill/>
            </a:ln>
            <a:effectLst>
              <a:softEdge rad="63500"/>
            </a:effectLst>
            <a:extLst>
              <a:ext uri="{909E8E84-426E-40DD-AFC4-6F175D3DCCD1}">
                <a14:hiddenFill xmlns:a14="http://schemas.microsoft.com/office/drawing/2010/main">
                  <a:solidFill>
                    <a:srgbClr val="FFFFFF"/>
                  </a:solidFill>
                </a14:hiddenFill>
              </a:ext>
            </a:extLst>
          </p:spPr>
        </p:pic>
        <p:pic>
          <p:nvPicPr>
            <p:cNvPr id="47" name="Picture 16" descr="https://intranet.novatec.info/telephone_list/images_employees/jku.gif?77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42130" y="843558"/>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8" name="Picture 18" descr="https://intranet.novatec.info/telephone_list/images_employees/mma.gif?64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58523" y="843558"/>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49" name="Picture 20" descr="https://intranet.novatec.info/telephone_list/images_employees/mo.gif?76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4917" y="843558"/>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0" name="Picture 22" descr="https://intranet.novatec.info/telephone_list/images_employees/ise.gif?4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19347"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1" name="Picture 24" descr="https://intranet.novatec.info/telephone_list/images_employees/ss.gif?23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51232"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2" name="Picture 26" descr="https://intranet.novatec.info/telephone_list/images_employees/mwa.gif?66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8306"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3" name="Picture 28" descr="https://intranet.novatec.info/telephone_list/images_employees/awe.gif?77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06419" y="1524467"/>
              <a:ext cx="476396" cy="66166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215002" y="1524467"/>
              <a:ext cx="435928" cy="634076"/>
            </a:xfrm>
            <a:prstGeom prst="rect">
              <a:avLst/>
            </a:prstGeom>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11389" y="1524467"/>
              <a:ext cx="475557" cy="634076"/>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83117" y="1524467"/>
              <a:ext cx="476396" cy="66166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Group 10"/>
          <p:cNvGrpSpPr/>
          <p:nvPr/>
        </p:nvGrpSpPr>
        <p:grpSpPr>
          <a:xfrm>
            <a:off x="4860032" y="2283718"/>
            <a:ext cx="4032448" cy="792088"/>
            <a:chOff x="4860032" y="2571750"/>
            <a:chExt cx="4032448" cy="792088"/>
          </a:xfrm>
        </p:grpSpPr>
        <p:pic>
          <p:nvPicPr>
            <p:cNvPr id="13" name="Picture 8" descr="http://www.dynatrace.com/content/dam/dynatrace/misc/dynatrace_web.png?145857315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30594" y="2980297"/>
              <a:ext cx="1368152" cy="3835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6.pcmag.com/media/images/481377-appdynamics-logo.jpg?thumb=y"/>
            <p:cNvPicPr>
              <a:picLocks noChangeAspect="1" noChangeArrowheads="1"/>
            </p:cNvPicPr>
            <p:nvPr/>
          </p:nvPicPr>
          <p:blipFill rotWithShape="1">
            <a:blip r:embed="rId20">
              <a:extLst>
                <a:ext uri="{28A0092B-C50C-407E-A947-70E740481C1C}">
                  <a14:useLocalDpi xmlns:a14="http://schemas.microsoft.com/office/drawing/2010/main" val="0"/>
                </a:ext>
              </a:extLst>
            </a:blip>
            <a:srcRect t="33549" b="33226"/>
            <a:stretch/>
          </p:blipFill>
          <p:spPr bwMode="auto">
            <a:xfrm>
              <a:off x="4860032" y="2602641"/>
              <a:ext cx="1459463" cy="3567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s://communities.ca.com/community/image/2390/1.png?a=7401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03112" y="2643758"/>
              <a:ext cx="689368" cy="68936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docs.coscale.com/gfx/logo.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588224" y="2571750"/>
              <a:ext cx="1514038" cy="460455"/>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2" descr="C:\Users\awe\ownCloud\inspectIT_marketing\new_logo\red\logo-red-01.jpg"/>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034" t="37767" r="10509" b="37914"/>
          <a:stretch/>
        </p:blipFill>
        <p:spPr bwMode="auto">
          <a:xfrm>
            <a:off x="5079368" y="3636629"/>
            <a:ext cx="3525080" cy="109264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5"/>
          </p:nvPr>
        </p:nvSpPr>
        <p:spPr/>
        <p:txBody>
          <a:bodyPr/>
          <a:lstStyle/>
          <a:p>
            <a:fld id="{175E2591-A6F5-4999-9DEB-513FF49DD22E}" type="datetime1">
              <a:rPr lang="de-DE" smtClean="0"/>
              <a:t>28.04.2017</a:t>
            </a:fld>
            <a:endParaRPr lang="de-DE" dirty="0"/>
          </a:p>
        </p:txBody>
      </p:sp>
      <p:sp>
        <p:nvSpPr>
          <p:cNvPr id="4" name="Footer Placeholder 3"/>
          <p:cNvSpPr>
            <a:spLocks noGrp="1"/>
          </p:cNvSpPr>
          <p:nvPr>
            <p:ph type="ftr" sz="quarter" idx="16"/>
          </p:nvPr>
        </p:nvSpPr>
        <p:spPr/>
        <p:txBody>
          <a:bodyPr/>
          <a:lstStyle/>
          <a:p>
            <a:r>
              <a:rPr lang="de-DE" smtClean="0"/>
              <a:t>inspectIT - Die offene Alternative für APM</a:t>
            </a:r>
            <a:endParaRPr lang="de-DE" dirty="0"/>
          </a:p>
        </p:txBody>
      </p:sp>
      <p:sp>
        <p:nvSpPr>
          <p:cNvPr id="12" name="Slide Number Placeholder 11"/>
          <p:cNvSpPr>
            <a:spLocks noGrp="1"/>
          </p:cNvSpPr>
          <p:nvPr>
            <p:ph type="sldNum" sz="quarter" idx="17"/>
          </p:nvPr>
        </p:nvSpPr>
        <p:spPr/>
        <p:txBody>
          <a:bodyPr/>
          <a:lstStyle/>
          <a:p>
            <a:fld id="{7F1AF4CC-B4F1-45E7-8781-FCA25AF1F4E6}" type="slidenum">
              <a:rPr lang="de-DE" smtClean="0"/>
              <a:pPr/>
              <a:t>6</a:t>
            </a:fld>
            <a:endParaRPr lang="de-DE" dirty="0"/>
          </a:p>
        </p:txBody>
      </p:sp>
    </p:spTree>
    <p:extLst>
      <p:ext uri="{BB962C8B-B14F-4D97-AF65-F5344CB8AC3E}">
        <p14:creationId xmlns:p14="http://schemas.microsoft.com/office/powerpoint/2010/main" val="238475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600"/>
                                        <p:tgtEl>
                                          <p:spTgt spid="65"/>
                                        </p:tgtEl>
                                      </p:cBhvr>
                                    </p:animEffect>
                                  </p:childTnLst>
                                </p:cTn>
                              </p:par>
                              <p:par>
                                <p:cTn id="22" presetID="10" presetClass="entr" presetSubtype="0" fill="hold" nodeType="withEffect">
                                  <p:stCondLst>
                                    <p:cond delay="600"/>
                                  </p:stCondLst>
                                  <p:childTnLst>
                                    <p:set>
                                      <p:cBhvr>
                                        <p:cTn id="23" dur="1" fill="hold">
                                          <p:stCondLst>
                                            <p:cond delay="0"/>
                                          </p:stCondLst>
                                        </p:cTn>
                                        <p:tgtEl>
                                          <p:spTgt spid="17">
                                            <p:txEl>
                                              <p:pRg st="8" end="8"/>
                                            </p:txEl>
                                          </p:spTgt>
                                        </p:tgtEl>
                                        <p:attrNameLst>
                                          <p:attrName>style.visibility</p:attrName>
                                        </p:attrNameLst>
                                      </p:cBhvr>
                                      <p:to>
                                        <p:strVal val="visible"/>
                                      </p:to>
                                    </p:set>
                                    <p:animEffect transition="in" filter="fade">
                                      <p:cBhvr>
                                        <p:cTn id="24" dur="500"/>
                                        <p:tgtEl>
                                          <p:spTgt spid="17">
                                            <p:txEl>
                                              <p:pRg st="8" end="8"/>
                                            </p:txEl>
                                          </p:spTgt>
                                        </p:tgtEl>
                                      </p:cBhvr>
                                    </p:animEffect>
                                  </p:childTnLst>
                                </p:cTn>
                              </p:par>
                              <p:par>
                                <p:cTn id="25" presetID="10" presetClass="entr" presetSubtype="0" fill="hold" nodeType="withEffect">
                                  <p:stCondLst>
                                    <p:cond delay="600"/>
                                  </p:stCondLst>
                                  <p:childTnLst>
                                    <p:set>
                                      <p:cBhvr>
                                        <p:cTn id="26" dur="1" fill="hold">
                                          <p:stCondLst>
                                            <p:cond delay="0"/>
                                          </p:stCondLst>
                                        </p:cTn>
                                        <p:tgtEl>
                                          <p:spTgt spid="17">
                                            <p:txEl>
                                              <p:pRg st="9" end="9"/>
                                            </p:txEl>
                                          </p:spTgt>
                                        </p:tgtEl>
                                        <p:attrNameLst>
                                          <p:attrName>style.visibility</p:attrName>
                                        </p:attrNameLst>
                                      </p:cBhvr>
                                      <p:to>
                                        <p:strVal val="visible"/>
                                      </p:to>
                                    </p:set>
                                    <p:animEffect transition="in" filter="fade">
                                      <p:cBhvr>
                                        <p:cTn id="27" dur="500"/>
                                        <p:tgtEl>
                                          <p:spTgt spid="17">
                                            <p:txEl>
                                              <p:pRg st="9" end="9"/>
                                            </p:txEl>
                                          </p:spTgt>
                                        </p:tgtEl>
                                      </p:cBhvr>
                                    </p:animEffect>
                                  </p:childTnLst>
                                </p:cTn>
                              </p:par>
                              <p:par>
                                <p:cTn id="28" presetID="10" presetClass="entr" presetSubtype="0" fill="hold" nodeType="withEffect">
                                  <p:stCondLst>
                                    <p:cond delay="600"/>
                                  </p:stCondLst>
                                  <p:childTnLst>
                                    <p:set>
                                      <p:cBhvr>
                                        <p:cTn id="29" dur="1" fill="hold">
                                          <p:stCondLst>
                                            <p:cond delay="0"/>
                                          </p:stCondLst>
                                        </p:cTn>
                                        <p:tgtEl>
                                          <p:spTgt spid="17">
                                            <p:txEl>
                                              <p:pRg st="10" end="10"/>
                                            </p:txEl>
                                          </p:spTgt>
                                        </p:tgtEl>
                                        <p:attrNameLst>
                                          <p:attrName>style.visibility</p:attrName>
                                        </p:attrNameLst>
                                      </p:cBhvr>
                                      <p:to>
                                        <p:strVal val="visible"/>
                                      </p:to>
                                    </p:set>
                                    <p:animEffect transition="in" filter="fade">
                                      <p:cBhvr>
                                        <p:cTn id="30" dur="500"/>
                                        <p:tgtEl>
                                          <p:spTgt spid="17">
                                            <p:txEl>
                                              <p:pRg st="10" end="10"/>
                                            </p:txEl>
                                          </p:spTgt>
                                        </p:tgtEl>
                                      </p:cBhvr>
                                    </p:animEffect>
                                  </p:childTnLst>
                                </p:cTn>
                              </p:par>
                              <p:par>
                                <p:cTn id="31" presetID="10" presetClass="entr" presetSubtype="0" fill="hold" nodeType="withEffect">
                                  <p:stCondLst>
                                    <p:cond delay="6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9832" y="2408017"/>
            <a:ext cx="5652368" cy="995786"/>
          </a:xfrm>
        </p:spPr>
        <p:txBody>
          <a:bodyPr/>
          <a:lstStyle/>
          <a:p>
            <a:r>
              <a:rPr lang="de-DE" dirty="0" err="1" smtClean="0"/>
              <a:t>Application</a:t>
            </a:r>
            <a:r>
              <a:rPr lang="de-DE" dirty="0" smtClean="0"/>
              <a:t> Performance Management</a:t>
            </a:r>
            <a:endParaRPr lang="de-DE" dirty="0"/>
          </a:p>
        </p:txBody>
      </p:sp>
    </p:spTree>
    <p:extLst>
      <p:ext uri="{BB962C8B-B14F-4D97-AF65-F5344CB8AC3E}">
        <p14:creationId xmlns:p14="http://schemas.microsoft.com/office/powerpoint/2010/main" val="23935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5"/>
          </p:nvPr>
        </p:nvSpPr>
        <p:spPr>
          <a:xfrm>
            <a:off x="761170" y="4767264"/>
            <a:ext cx="677319" cy="271055"/>
          </a:xfrm>
        </p:spPr>
        <p:txBody>
          <a:bodyPr/>
          <a:lstStyle/>
          <a:p>
            <a:fld id="{352A72F1-5044-4341-BB08-DDAA4B7D2CD0}" type="datetime1">
              <a:rPr lang="de-DE" smtClean="0"/>
              <a:t>28.04.2017</a:t>
            </a:fld>
            <a:endParaRPr lang="de-DE" dirty="0"/>
          </a:p>
        </p:txBody>
      </p:sp>
      <p:sp>
        <p:nvSpPr>
          <p:cNvPr id="3" name="Footer Placeholder 2"/>
          <p:cNvSpPr>
            <a:spLocks noGrp="1"/>
          </p:cNvSpPr>
          <p:nvPr>
            <p:ph type="ftr" sz="quarter" idx="16"/>
          </p:nvPr>
        </p:nvSpPr>
        <p:spPr>
          <a:xfrm>
            <a:off x="1477895" y="4767264"/>
            <a:ext cx="5110230" cy="271055"/>
          </a:xfrm>
        </p:spPr>
        <p:txBody>
          <a:bodyPr/>
          <a:lstStyle/>
          <a:p>
            <a:r>
              <a:rPr lang="de-DE" smtClean="0"/>
              <a:t>inspectIT - Die offene Alternative für APM</a:t>
            </a:r>
            <a:endParaRPr lang="de-DE" dirty="0"/>
          </a:p>
        </p:txBody>
      </p:sp>
      <p:sp>
        <p:nvSpPr>
          <p:cNvPr id="4" name="Slide Number Placeholder 3"/>
          <p:cNvSpPr>
            <a:spLocks noGrp="1"/>
          </p:cNvSpPr>
          <p:nvPr>
            <p:ph type="sldNum" sz="quarter" idx="17"/>
          </p:nvPr>
        </p:nvSpPr>
        <p:spPr>
          <a:xfrm>
            <a:off x="431799" y="4767264"/>
            <a:ext cx="306374" cy="271055"/>
          </a:xfrm>
        </p:spPr>
        <p:txBody>
          <a:bodyPr/>
          <a:lstStyle/>
          <a:p>
            <a:fld id="{7F1AF4CC-B4F1-45E7-8781-FCA25AF1F4E6}" type="slidenum">
              <a:rPr lang="de-DE" smtClean="0"/>
              <a:pPr/>
              <a:t>8</a:t>
            </a:fld>
            <a:endParaRPr lang="de-DE" dirty="0"/>
          </a:p>
        </p:txBody>
      </p:sp>
      <p:sp>
        <p:nvSpPr>
          <p:cNvPr id="5" name="Text Placeholder 4"/>
          <p:cNvSpPr>
            <a:spLocks noGrp="1"/>
          </p:cNvSpPr>
          <p:nvPr>
            <p:ph type="body" sz="quarter" idx="13"/>
          </p:nvPr>
        </p:nvSpPr>
        <p:spPr/>
        <p:txBody>
          <a:bodyPr/>
          <a:lstStyle/>
          <a:p>
            <a:endParaRPr lang="en-US" dirty="0"/>
          </a:p>
        </p:txBody>
      </p:sp>
      <p:sp>
        <p:nvSpPr>
          <p:cNvPr id="6" name="Title 5"/>
          <p:cNvSpPr>
            <a:spLocks noGrp="1"/>
          </p:cNvSpPr>
          <p:nvPr>
            <p:ph type="title"/>
          </p:nvPr>
        </p:nvSpPr>
        <p:spPr>
          <a:xfrm>
            <a:off x="431799" y="171585"/>
            <a:ext cx="8280401" cy="527957"/>
          </a:xfrm>
        </p:spPr>
        <p:txBody>
          <a:bodyPr/>
          <a:lstStyle/>
          <a:p>
            <a:r>
              <a:rPr lang="de-DE" dirty="0" err="1" smtClean="0"/>
              <a:t>Application</a:t>
            </a:r>
            <a:r>
              <a:rPr lang="de-DE" dirty="0" smtClean="0"/>
              <a:t> Performance Management …</a:t>
            </a:r>
            <a:endParaRPr lang="en-US" dirty="0"/>
          </a:p>
        </p:txBody>
      </p:sp>
      <p:sp>
        <p:nvSpPr>
          <p:cNvPr id="45" name="TextBox 44"/>
          <p:cNvSpPr txBox="1"/>
          <p:nvPr/>
        </p:nvSpPr>
        <p:spPr bwMode="gray">
          <a:xfrm>
            <a:off x="2796736" y="934069"/>
            <a:ext cx="3301165" cy="269529"/>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600" b="1" dirty="0" err="1" smtClean="0">
                <a:solidFill>
                  <a:srgbClr val="412D63"/>
                </a:solidFill>
              </a:rPr>
              <a:t>Application</a:t>
            </a:r>
            <a:r>
              <a:rPr lang="de-DE" sz="1600" b="1" dirty="0" smtClean="0">
                <a:solidFill>
                  <a:srgbClr val="412D63"/>
                </a:solidFill>
              </a:rPr>
              <a:t> Performance Management …</a:t>
            </a:r>
            <a:endParaRPr lang="en-US" sz="1600" b="1" dirty="0" err="1" smtClean="0">
              <a:solidFill>
                <a:srgbClr val="412D63"/>
              </a:solidFill>
            </a:endParaRPr>
          </a:p>
        </p:txBody>
      </p:sp>
      <p:sp>
        <p:nvSpPr>
          <p:cNvPr id="46" name="TextBox 45"/>
          <p:cNvSpPr txBox="1"/>
          <p:nvPr/>
        </p:nvSpPr>
        <p:spPr bwMode="gray">
          <a:xfrm>
            <a:off x="683568" y="1203598"/>
            <a:ext cx="2182694" cy="864096"/>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400" dirty="0" smtClean="0">
                <a:solidFill>
                  <a:srgbClr val="412D63"/>
                </a:solidFill>
              </a:rPr>
              <a:t>…</a:t>
            </a:r>
          </a:p>
          <a:p>
            <a:pPr algn="ctr">
              <a:spcBef>
                <a:spcPts val="300"/>
              </a:spcBef>
              <a:spcAft>
                <a:spcPts val="300"/>
              </a:spcAft>
              <a:buClr>
                <a:schemeClr val="accent1"/>
              </a:buClr>
            </a:pPr>
            <a:r>
              <a:rPr lang="de-DE" sz="1400" dirty="0" smtClean="0">
                <a:solidFill>
                  <a:srgbClr val="412D63"/>
                </a:solidFill>
              </a:rPr>
              <a:t>umfasst den gesamten</a:t>
            </a:r>
          </a:p>
          <a:p>
            <a:pPr algn="ctr">
              <a:spcBef>
                <a:spcPts val="300"/>
              </a:spcBef>
              <a:spcAft>
                <a:spcPts val="300"/>
              </a:spcAft>
              <a:buClr>
                <a:schemeClr val="accent1"/>
              </a:buClr>
            </a:pPr>
            <a:r>
              <a:rPr lang="de-DE" sz="1400" dirty="0" smtClean="0">
                <a:solidFill>
                  <a:srgbClr val="412D63"/>
                </a:solidFill>
              </a:rPr>
              <a:t>Software-Lebenszyklus</a:t>
            </a:r>
            <a:endParaRPr lang="en-US" sz="1400" dirty="0" err="1" smtClean="0">
              <a:solidFill>
                <a:srgbClr val="412D63"/>
              </a:solidFill>
            </a:endParaRPr>
          </a:p>
        </p:txBody>
      </p:sp>
      <p:sp>
        <p:nvSpPr>
          <p:cNvPr id="47" name="TextBox 46"/>
          <p:cNvSpPr txBox="1"/>
          <p:nvPr/>
        </p:nvSpPr>
        <p:spPr bwMode="gray">
          <a:xfrm>
            <a:off x="3635896" y="1203598"/>
            <a:ext cx="2182694" cy="269529"/>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400" dirty="0" smtClean="0">
                <a:solidFill>
                  <a:srgbClr val="412D63"/>
                </a:solidFill>
              </a:rPr>
              <a:t>…</a:t>
            </a:r>
          </a:p>
          <a:p>
            <a:pPr algn="ctr">
              <a:spcBef>
                <a:spcPts val="300"/>
              </a:spcBef>
              <a:spcAft>
                <a:spcPts val="300"/>
              </a:spcAft>
              <a:buClr>
                <a:schemeClr val="accent1"/>
              </a:buClr>
            </a:pPr>
            <a:r>
              <a:rPr lang="de-DE" sz="1400" dirty="0">
                <a:solidFill>
                  <a:srgbClr val="412D63"/>
                </a:solidFill>
              </a:rPr>
              <a:t>d</a:t>
            </a:r>
            <a:r>
              <a:rPr lang="de-DE" sz="1400" dirty="0" smtClean="0">
                <a:solidFill>
                  <a:srgbClr val="412D63"/>
                </a:solidFill>
              </a:rPr>
              <a:t>eckt alle </a:t>
            </a:r>
            <a:br>
              <a:rPr lang="de-DE" sz="1400" dirty="0" smtClean="0">
                <a:solidFill>
                  <a:srgbClr val="412D63"/>
                </a:solidFill>
              </a:rPr>
            </a:br>
            <a:r>
              <a:rPr lang="de-DE" sz="1400" dirty="0" smtClean="0">
                <a:solidFill>
                  <a:srgbClr val="412D63"/>
                </a:solidFill>
              </a:rPr>
              <a:t>Systemebenen ab</a:t>
            </a:r>
            <a:endParaRPr lang="en-US" sz="1400" dirty="0" err="1" smtClean="0">
              <a:solidFill>
                <a:srgbClr val="412D63"/>
              </a:solidFill>
            </a:endParaRPr>
          </a:p>
        </p:txBody>
      </p:sp>
      <p:sp>
        <p:nvSpPr>
          <p:cNvPr id="48" name="TextBox 47"/>
          <p:cNvSpPr txBox="1"/>
          <p:nvPr/>
        </p:nvSpPr>
        <p:spPr bwMode="gray">
          <a:xfrm>
            <a:off x="6444208" y="1203598"/>
            <a:ext cx="2182694" cy="269529"/>
          </a:xfrm>
          <a:prstGeom prst="rect">
            <a:avLst/>
          </a:prstGeom>
          <a:noFill/>
        </p:spPr>
        <p:txBody>
          <a:bodyPr wrap="none" lIns="0" tIns="0" rIns="0" bIns="0" rtlCol="0">
            <a:noAutofit/>
          </a:bodyPr>
          <a:lstStyle/>
          <a:p>
            <a:pPr algn="ctr">
              <a:spcBef>
                <a:spcPts val="300"/>
              </a:spcBef>
              <a:spcAft>
                <a:spcPts val="300"/>
              </a:spcAft>
              <a:buClr>
                <a:schemeClr val="accent1"/>
              </a:buClr>
            </a:pPr>
            <a:r>
              <a:rPr lang="de-DE" sz="1400" dirty="0" smtClean="0">
                <a:solidFill>
                  <a:srgbClr val="412D63"/>
                </a:solidFill>
              </a:rPr>
              <a:t>…</a:t>
            </a:r>
          </a:p>
          <a:p>
            <a:pPr algn="ctr">
              <a:spcBef>
                <a:spcPts val="300"/>
              </a:spcBef>
              <a:spcAft>
                <a:spcPts val="300"/>
              </a:spcAft>
              <a:buClr>
                <a:schemeClr val="accent1"/>
              </a:buClr>
            </a:pPr>
            <a:r>
              <a:rPr lang="de-DE" sz="1400" dirty="0">
                <a:solidFill>
                  <a:srgbClr val="412D63"/>
                </a:solidFill>
              </a:rPr>
              <a:t>e</a:t>
            </a:r>
            <a:r>
              <a:rPr lang="de-DE" sz="1400" dirty="0" smtClean="0">
                <a:solidFill>
                  <a:srgbClr val="412D63"/>
                </a:solidFill>
              </a:rPr>
              <a:t>rfordert Zusammenarbeit </a:t>
            </a:r>
          </a:p>
          <a:p>
            <a:pPr algn="ctr">
              <a:spcBef>
                <a:spcPts val="300"/>
              </a:spcBef>
              <a:spcAft>
                <a:spcPts val="300"/>
              </a:spcAft>
              <a:buClr>
                <a:schemeClr val="accent1"/>
              </a:buClr>
            </a:pPr>
            <a:r>
              <a:rPr lang="de-DE" sz="1400" dirty="0" smtClean="0">
                <a:solidFill>
                  <a:srgbClr val="412D63"/>
                </a:solidFill>
              </a:rPr>
              <a:t>unterschiedlicher Bereiche</a:t>
            </a:r>
            <a:endParaRPr lang="de-DE" sz="1400" dirty="0">
              <a:solidFill>
                <a:srgbClr val="412D63"/>
              </a:solidFill>
            </a:endParaRPr>
          </a:p>
        </p:txBody>
      </p:sp>
      <p:sp>
        <p:nvSpPr>
          <p:cNvPr id="50" name="TextBox 49"/>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 i</a:t>
            </a:r>
            <a:r>
              <a:rPr lang="de-DE" sz="1600" b="1" dirty="0" smtClean="0">
                <a:solidFill>
                  <a:srgbClr val="FFFFFF"/>
                </a:solidFill>
                <a:latin typeface="Montserrat Ultra Light" panose="00000300000000000000" pitchFamily="2" charset="0"/>
              </a:rPr>
              <a:t>st ein Querschnittsthema!</a:t>
            </a:r>
            <a:endParaRPr lang="en-US" sz="1600" b="1" dirty="0" err="1" smtClean="0">
              <a:solidFill>
                <a:srgbClr val="FFFFFF"/>
              </a:solidFill>
              <a:latin typeface="Montserrat Ultra Light" panose="00000300000000000000" pitchFamily="2" charset="0"/>
            </a:endParaRPr>
          </a:p>
        </p:txBody>
      </p:sp>
      <p:graphicFrame>
        <p:nvGraphicFramePr>
          <p:cNvPr id="51" name="Diagram 50"/>
          <p:cNvGraphicFramePr/>
          <p:nvPr>
            <p:extLst>
              <p:ext uri="{D42A27DB-BD31-4B8C-83A1-F6EECF244321}">
                <p14:modId xmlns:p14="http://schemas.microsoft.com/office/powerpoint/2010/main" val="1491376405"/>
              </p:ext>
            </p:extLst>
          </p:nvPr>
        </p:nvGraphicFramePr>
        <p:xfrm>
          <a:off x="235112" y="2367530"/>
          <a:ext cx="2896728" cy="2004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2" name="Group 51"/>
          <p:cNvGrpSpPr/>
          <p:nvPr/>
        </p:nvGrpSpPr>
        <p:grpSpPr>
          <a:xfrm>
            <a:off x="3923928" y="2211710"/>
            <a:ext cx="1656186" cy="2016224"/>
            <a:chOff x="1047167" y="1828075"/>
            <a:chExt cx="3236892" cy="4512692"/>
          </a:xfrm>
        </p:grpSpPr>
        <p:sp>
          <p:nvSpPr>
            <p:cNvPr id="53" name="Down Arrow 52"/>
            <p:cNvSpPr/>
            <p:nvPr/>
          </p:nvSpPr>
          <p:spPr bwMode="gray">
            <a:xfrm>
              <a:off x="1047170" y="2164303"/>
              <a:ext cx="1800200" cy="4176464"/>
            </a:xfrm>
            <a:prstGeom prst="downArrow">
              <a:avLst>
                <a:gd name="adj1" fmla="val 50000"/>
                <a:gd name="adj2" fmla="val 34057"/>
              </a:avLst>
            </a:prstGeom>
            <a:gradFill flip="none" rotWithShape="1">
              <a:gsLst>
                <a:gs pos="100000">
                  <a:srgbClr val="911919"/>
                </a:gs>
                <a:gs pos="0">
                  <a:srgbClr val="412D63"/>
                </a:gs>
              </a:gsLst>
              <a:lin ang="16200000" scaled="1"/>
              <a:tileRect/>
            </a:gradFill>
            <a:ln w="9525">
              <a:solidFill>
                <a:srgbClr val="412D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grpSp>
          <p:nvGrpSpPr>
            <p:cNvPr id="54" name="Group 53"/>
            <p:cNvGrpSpPr/>
            <p:nvPr/>
          </p:nvGrpSpPr>
          <p:grpSpPr>
            <a:xfrm>
              <a:off x="1047168" y="3435960"/>
              <a:ext cx="3236891" cy="534469"/>
              <a:chOff x="4359536" y="3636616"/>
              <a:chExt cx="3236891" cy="534469"/>
            </a:xfrm>
          </p:grpSpPr>
          <p:sp>
            <p:nvSpPr>
              <p:cNvPr id="80" name="Rounded Rectangle 79"/>
              <p:cNvSpPr/>
              <p:nvPr/>
            </p:nvSpPr>
            <p:spPr bwMode="gray">
              <a:xfrm>
                <a:off x="4359536" y="3636616"/>
                <a:ext cx="3236891" cy="534469"/>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smtClean="0">
                    <a:solidFill>
                      <a:srgbClr val="412D63"/>
                    </a:solidFill>
                  </a:rPr>
                  <a:t>Netzwerk</a:t>
                </a:r>
                <a:endParaRPr lang="en-US" sz="1100" dirty="0" err="1">
                  <a:solidFill>
                    <a:srgbClr val="412D63"/>
                  </a:solidFill>
                </a:endParaRPr>
              </a:p>
            </p:txBody>
          </p:sp>
          <p:pic>
            <p:nvPicPr>
              <p:cNvPr id="81" name="Picture 9" descr="http://www.sedots.com/images/ea_graphi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10015" y="3708623"/>
                <a:ext cx="450710" cy="390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1047172" y="4012023"/>
              <a:ext cx="3235260" cy="824296"/>
              <a:chOff x="4359540" y="4212679"/>
              <a:chExt cx="3235260" cy="824296"/>
            </a:xfrm>
          </p:grpSpPr>
          <p:sp>
            <p:nvSpPr>
              <p:cNvPr id="76" name="Rounded Rectangle 75"/>
              <p:cNvSpPr/>
              <p:nvPr/>
            </p:nvSpPr>
            <p:spPr bwMode="gray">
              <a:xfrm>
                <a:off x="4359540" y="4212679"/>
                <a:ext cx="3235260" cy="824296"/>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smtClean="0">
                    <a:solidFill>
                      <a:srgbClr val="412D63"/>
                    </a:solidFill>
                  </a:rPr>
                  <a:t>Anwendung</a:t>
                </a:r>
                <a:endParaRPr lang="en-US" sz="1100" dirty="0" err="1">
                  <a:solidFill>
                    <a:srgbClr val="412D63"/>
                  </a:solidFill>
                </a:endParaRPr>
              </a:p>
            </p:txBody>
          </p:sp>
          <p:pic>
            <p:nvPicPr>
              <p:cNvPr id="77" name="Picture 5" descr="C:\Users\awe\Downloads\1464700339_code-programming-java-software-develop-command-langu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42189" y="4502861"/>
                <a:ext cx="534114" cy="53411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www.byte-code.com/images/jboss_logo_li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6642" y="4314937"/>
                <a:ext cx="1167383" cy="38066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1" descr="https://upload.wikimedia.org/wikipedia/commons/thumb/7/7b/Tomcat-logo.svg/2000px-Tomcat-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2287" y="4284687"/>
                <a:ext cx="574459" cy="38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1047170" y="4900993"/>
              <a:ext cx="3225920" cy="623198"/>
              <a:chOff x="4359538" y="5101649"/>
              <a:chExt cx="3225920" cy="623198"/>
            </a:xfrm>
          </p:grpSpPr>
          <p:sp>
            <p:nvSpPr>
              <p:cNvPr id="72" name="Rounded Rectangle 71"/>
              <p:cNvSpPr/>
              <p:nvPr/>
            </p:nvSpPr>
            <p:spPr bwMode="gray">
              <a:xfrm>
                <a:off x="4359538" y="5101649"/>
                <a:ext cx="3225920" cy="623198"/>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a:solidFill>
                      <a:srgbClr val="412D63"/>
                    </a:solidFill>
                  </a:rPr>
                  <a:t>System</a:t>
                </a:r>
                <a:endParaRPr lang="en-US" sz="1100" dirty="0" err="1">
                  <a:solidFill>
                    <a:srgbClr val="412D63"/>
                  </a:solidFill>
                </a:endParaRPr>
              </a:p>
            </p:txBody>
          </p:sp>
          <p:pic>
            <p:nvPicPr>
              <p:cNvPr id="73"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85168" y="5148783"/>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63621" y="5220974"/>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9029" y="5292799"/>
                <a:ext cx="384545" cy="3845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1047167" y="1828075"/>
              <a:ext cx="3229194" cy="1561664"/>
              <a:chOff x="4359535" y="2028731"/>
              <a:chExt cx="3229194" cy="1561664"/>
            </a:xfrm>
          </p:grpSpPr>
          <p:sp>
            <p:nvSpPr>
              <p:cNvPr id="58" name="Rounded Rectangle 57"/>
              <p:cNvSpPr/>
              <p:nvPr/>
            </p:nvSpPr>
            <p:spPr bwMode="gray">
              <a:xfrm>
                <a:off x="4359535" y="2556494"/>
                <a:ext cx="3229194" cy="1033901"/>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1100" dirty="0">
                    <a:solidFill>
                      <a:srgbClr val="412D63"/>
                    </a:solidFill>
                  </a:rPr>
                  <a:t>Clients</a:t>
                </a:r>
                <a:endParaRPr lang="en-US" sz="1100" dirty="0" err="1">
                  <a:solidFill>
                    <a:srgbClr val="412D63"/>
                  </a:solidFill>
                </a:endParaRPr>
              </a:p>
            </p:txBody>
          </p:sp>
          <p:pic>
            <p:nvPicPr>
              <p:cNvPr id="59" name="Picture 3" descr="C:\Users\awe\Downloads\1464700256_29.Mac.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71623" y="2826797"/>
                <a:ext cx="685859" cy="68585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awe\Downloads\1464700237_device-iPhone-smartphone-vertical-glyp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83138" y="2982311"/>
                <a:ext cx="364935" cy="364935"/>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p:cNvGrpSpPr/>
              <p:nvPr/>
            </p:nvGrpSpPr>
            <p:grpSpPr>
              <a:xfrm>
                <a:off x="5157482" y="2028731"/>
                <a:ext cx="706606" cy="759388"/>
                <a:chOff x="5281622" y="2067409"/>
                <a:chExt cx="706606" cy="759388"/>
              </a:xfrm>
            </p:grpSpPr>
            <p:pic>
              <p:nvPicPr>
                <p:cNvPr id="66"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41677" y="2067409"/>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81622" y="23782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34022" y="25306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2089" y="211228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14012" y="226035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4925" y="2481025"/>
                  <a:ext cx="296139" cy="296139"/>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Down Arrow 61"/>
              <p:cNvSpPr/>
              <p:nvPr/>
            </p:nvSpPr>
            <p:spPr bwMode="gray">
              <a:xfrm rot="2372797">
                <a:off x="5017303" y="2627663"/>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sp>
            <p:nvSpPr>
              <p:cNvPr id="63" name="Down Arrow 62"/>
              <p:cNvSpPr/>
              <p:nvPr/>
            </p:nvSpPr>
            <p:spPr bwMode="gray">
              <a:xfrm rot="20821684">
                <a:off x="5660034" y="2778665"/>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sp>
            <p:nvSpPr>
              <p:cNvPr id="64" name="Down Arrow 63"/>
              <p:cNvSpPr/>
              <p:nvPr/>
            </p:nvSpPr>
            <p:spPr bwMode="gray">
              <a:xfrm rot="869772">
                <a:off x="5349890" y="2798017"/>
                <a:ext cx="79963" cy="146833"/>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1100" dirty="0" err="1">
                  <a:solidFill>
                    <a:schemeClr val="bg1"/>
                  </a:solidFill>
                </a:endParaRPr>
              </a:p>
            </p:txBody>
          </p:sp>
          <p:pic>
            <p:nvPicPr>
              <p:cNvPr id="65" name="Picture 13" descr="https://d30y9cdsu7xlg0.cloudfront.net/png/16427-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12296" y="3022477"/>
                <a:ext cx="340503" cy="3405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2" name="Group 81"/>
          <p:cNvGrpSpPr/>
          <p:nvPr/>
        </p:nvGrpSpPr>
        <p:grpSpPr>
          <a:xfrm>
            <a:off x="6431294" y="2139702"/>
            <a:ext cx="2245162" cy="2168707"/>
            <a:chOff x="3276207" y="1620297"/>
            <a:chExt cx="4140986" cy="4752622"/>
          </a:xfrm>
        </p:grpSpPr>
        <p:graphicFrame>
          <p:nvGraphicFramePr>
            <p:cNvPr id="83" name="Diagram 82"/>
            <p:cNvGraphicFramePr/>
            <p:nvPr>
              <p:extLst>
                <p:ext uri="{D42A27DB-BD31-4B8C-83A1-F6EECF244321}">
                  <p14:modId xmlns:p14="http://schemas.microsoft.com/office/powerpoint/2010/main" val="1052470120"/>
                </p:ext>
              </p:extLst>
            </p:nvPr>
          </p:nvGraphicFramePr>
          <p:xfrm>
            <a:off x="3276207" y="1620297"/>
            <a:ext cx="4140986" cy="475262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84" name="Picture 5" descr="http://icons.iconarchive.com/icons/icons-land/vista-people/128/Office-Customer-Male-Light-ic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90516" y="3996655"/>
              <a:ext cx="1088003" cy="108800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icons.iconarchive.com/icons/icons-land/vista-people/128/Rest-Person-Coffee-Break-Male-Light-ico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76143" y="1778099"/>
              <a:ext cx="1080120" cy="1080122"/>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p:cNvGrpSpPr/>
            <p:nvPr/>
          </p:nvGrpSpPr>
          <p:grpSpPr>
            <a:xfrm>
              <a:off x="6184057" y="3924647"/>
              <a:ext cx="1086075" cy="1219201"/>
              <a:chOff x="5301957" y="5436815"/>
              <a:chExt cx="1219200" cy="1326624"/>
            </a:xfrm>
          </p:grpSpPr>
          <p:pic>
            <p:nvPicPr>
              <p:cNvPr id="87" name="Picture 11" descr="http://icons.iconarchive.com/icons/icons-land/vista-people/128/Person-Male-Light-icon.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301957" y="5436815"/>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5" descr="http://icons.iconarchive.com/icons/itzikgur/my-seven/128/Backup-IBM-Server-icon.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698389" y="6073795"/>
                <a:ext cx="689643" cy="68964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26538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Graphic spid="5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bwMode="gray"/>
        <p:txBody>
          <a:bodyPr/>
          <a:lstStyle/>
          <a:p>
            <a:r>
              <a:rPr lang="de-DE" dirty="0" err="1"/>
              <a:t>Application</a:t>
            </a:r>
            <a:r>
              <a:rPr lang="de-DE" dirty="0"/>
              <a:t> Performance Management …</a:t>
            </a:r>
            <a:endParaRPr lang="de-DE" sz="1400" dirty="0"/>
          </a:p>
        </p:txBody>
      </p:sp>
      <p:sp>
        <p:nvSpPr>
          <p:cNvPr id="16" name="Rounded Rectangle 15"/>
          <p:cNvSpPr/>
          <p:nvPr/>
        </p:nvSpPr>
        <p:spPr bwMode="gray">
          <a:xfrm>
            <a:off x="415389" y="2726569"/>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Load </a:t>
            </a:r>
            <a:r>
              <a:rPr lang="de-DE" sz="1300" dirty="0" err="1">
                <a:solidFill>
                  <a:srgbClr val="412D63"/>
                </a:solidFill>
              </a:rPr>
              <a:t>Testing</a:t>
            </a:r>
            <a:endParaRPr lang="de-DE" sz="1300" dirty="0">
              <a:solidFill>
                <a:srgbClr val="412D63"/>
              </a:solidFill>
            </a:endParaRPr>
          </a:p>
        </p:txBody>
      </p:sp>
      <p:sp>
        <p:nvSpPr>
          <p:cNvPr id="58" name="Rounded Rectangle 57"/>
          <p:cNvSpPr/>
          <p:nvPr/>
        </p:nvSpPr>
        <p:spPr bwMode="gray">
          <a:xfrm>
            <a:off x="6223924" y="3820784"/>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Web Perf. </a:t>
            </a:r>
            <a:r>
              <a:rPr lang="de-DE" sz="1300" dirty="0" err="1">
                <a:solidFill>
                  <a:srgbClr val="412D63"/>
                </a:solidFill>
              </a:rPr>
              <a:t>Testing</a:t>
            </a:r>
            <a:endParaRPr lang="de-DE" sz="1300" dirty="0">
              <a:solidFill>
                <a:srgbClr val="412D63"/>
              </a:solidFill>
            </a:endParaRPr>
          </a:p>
        </p:txBody>
      </p:sp>
      <p:sp>
        <p:nvSpPr>
          <p:cNvPr id="59" name="Rounded Rectangle 58"/>
          <p:cNvSpPr/>
          <p:nvPr/>
        </p:nvSpPr>
        <p:spPr bwMode="gray">
          <a:xfrm>
            <a:off x="6792734" y="3259152"/>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Performance </a:t>
            </a:r>
            <a:r>
              <a:rPr lang="de-DE" sz="1300" dirty="0" smtClean="0">
                <a:solidFill>
                  <a:srgbClr val="412D63"/>
                </a:solidFill>
              </a:rPr>
              <a:t>Modeling</a:t>
            </a:r>
            <a:endParaRPr lang="de-DE" sz="1300" dirty="0">
              <a:solidFill>
                <a:srgbClr val="412D63"/>
              </a:solidFill>
            </a:endParaRPr>
          </a:p>
        </p:txBody>
      </p:sp>
      <p:sp>
        <p:nvSpPr>
          <p:cNvPr id="60" name="Rounded Rectangle 59"/>
          <p:cNvSpPr/>
          <p:nvPr/>
        </p:nvSpPr>
        <p:spPr bwMode="gray">
          <a:xfrm>
            <a:off x="1477895" y="3820784"/>
            <a:ext cx="1528529"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Monitoring </a:t>
            </a:r>
            <a:r>
              <a:rPr lang="de-DE" sz="1300" dirty="0" smtClean="0">
                <a:solidFill>
                  <a:srgbClr val="412D63"/>
                </a:solidFill>
              </a:rPr>
              <a:t>in </a:t>
            </a:r>
            <a:r>
              <a:rPr lang="de-DE" sz="1300" dirty="0" err="1" smtClean="0">
                <a:solidFill>
                  <a:srgbClr val="412D63"/>
                </a:solidFill>
              </a:rPr>
              <a:t>Production</a:t>
            </a:r>
            <a:endParaRPr lang="de-DE" sz="1300" dirty="0">
              <a:solidFill>
                <a:srgbClr val="412D63"/>
              </a:solidFill>
            </a:endParaRPr>
          </a:p>
        </p:txBody>
      </p:sp>
      <p:sp>
        <p:nvSpPr>
          <p:cNvPr id="61" name="Rounded Rectangle 60"/>
          <p:cNvSpPr/>
          <p:nvPr/>
        </p:nvSpPr>
        <p:spPr bwMode="gray">
          <a:xfrm>
            <a:off x="4717937" y="4049109"/>
            <a:ext cx="1354640" cy="432976"/>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err="1">
                <a:solidFill>
                  <a:srgbClr val="412D63"/>
                </a:solidFill>
              </a:rPr>
              <a:t>Synthetic</a:t>
            </a:r>
            <a:r>
              <a:rPr lang="de-DE" sz="1300" dirty="0">
                <a:solidFill>
                  <a:srgbClr val="412D63"/>
                </a:solidFill>
              </a:rPr>
              <a:t> Monitoring</a:t>
            </a:r>
          </a:p>
        </p:txBody>
      </p:sp>
      <p:sp>
        <p:nvSpPr>
          <p:cNvPr id="62" name="Rounded Rectangle 61"/>
          <p:cNvSpPr/>
          <p:nvPr/>
        </p:nvSpPr>
        <p:spPr bwMode="gray">
          <a:xfrm>
            <a:off x="7305809" y="2726568"/>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Real User Monitoring</a:t>
            </a:r>
          </a:p>
        </p:txBody>
      </p:sp>
      <p:sp>
        <p:nvSpPr>
          <p:cNvPr id="63" name="Rounded Rectangle 62"/>
          <p:cNvSpPr/>
          <p:nvPr/>
        </p:nvSpPr>
        <p:spPr bwMode="gray">
          <a:xfrm>
            <a:off x="1000677" y="3264971"/>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Root </a:t>
            </a:r>
            <a:r>
              <a:rPr lang="de-DE" sz="1300" dirty="0" err="1">
                <a:solidFill>
                  <a:srgbClr val="412D63"/>
                </a:solidFill>
              </a:rPr>
              <a:t>Cause</a:t>
            </a:r>
            <a:r>
              <a:rPr lang="de-DE" sz="1300" dirty="0">
                <a:solidFill>
                  <a:srgbClr val="412D63"/>
                </a:solidFill>
              </a:rPr>
              <a:t> Diagnosis</a:t>
            </a:r>
          </a:p>
        </p:txBody>
      </p:sp>
      <p:sp>
        <p:nvSpPr>
          <p:cNvPr id="64" name="Rounded Rectangle 63"/>
          <p:cNvSpPr/>
          <p:nvPr/>
        </p:nvSpPr>
        <p:spPr bwMode="gray">
          <a:xfrm>
            <a:off x="3145352" y="4049922"/>
            <a:ext cx="1354640" cy="438895"/>
          </a:xfrm>
          <a:prstGeom prst="round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r>
              <a:rPr lang="de-DE" sz="1300" dirty="0">
                <a:solidFill>
                  <a:srgbClr val="412D63"/>
                </a:solidFill>
              </a:rPr>
              <a:t>Regression </a:t>
            </a:r>
            <a:r>
              <a:rPr lang="de-DE" sz="1300" dirty="0" err="1">
                <a:solidFill>
                  <a:srgbClr val="412D63"/>
                </a:solidFill>
              </a:rPr>
              <a:t>Testing</a:t>
            </a:r>
            <a:endParaRPr lang="de-DE" sz="1300" dirty="0">
              <a:solidFill>
                <a:srgbClr val="412D63"/>
              </a:solidFill>
            </a:endParaRPr>
          </a:p>
        </p:txBody>
      </p:sp>
      <p:sp>
        <p:nvSpPr>
          <p:cNvPr id="19" name="Down Arrow 18"/>
          <p:cNvSpPr/>
          <p:nvPr/>
        </p:nvSpPr>
        <p:spPr bwMode="gray">
          <a:xfrm rot="3012163">
            <a:off x="3212076" y="2508792"/>
            <a:ext cx="171653" cy="615745"/>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5" name="Down Arrow 64"/>
          <p:cNvSpPr/>
          <p:nvPr/>
        </p:nvSpPr>
        <p:spPr bwMode="gray">
          <a:xfrm rot="18587837" flipH="1">
            <a:off x="5761004" y="2508791"/>
            <a:ext cx="171653" cy="615745"/>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6" name="Down Arrow 65"/>
          <p:cNvSpPr/>
          <p:nvPr/>
        </p:nvSpPr>
        <p:spPr bwMode="gray">
          <a:xfrm rot="2010969">
            <a:off x="3554144" y="2819100"/>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7" name="Down Arrow 66"/>
          <p:cNvSpPr/>
          <p:nvPr/>
        </p:nvSpPr>
        <p:spPr bwMode="gray">
          <a:xfrm rot="19589031" flipH="1">
            <a:off x="5374078" y="2819100"/>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8" name="Down Arrow 67"/>
          <p:cNvSpPr/>
          <p:nvPr/>
        </p:nvSpPr>
        <p:spPr bwMode="gray">
          <a:xfrm rot="878817">
            <a:off x="4125893" y="2967494"/>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69" name="Down Arrow 68"/>
          <p:cNvSpPr/>
          <p:nvPr/>
        </p:nvSpPr>
        <p:spPr bwMode="gray">
          <a:xfrm rot="20721183" flipH="1">
            <a:off x="4774474" y="2967494"/>
            <a:ext cx="215779" cy="489830"/>
          </a:xfrm>
          <a:prstGeom prst="downArrow">
            <a:avLst/>
          </a:prstGeom>
          <a:solidFill>
            <a:srgbClr val="412D6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521" tIns="84521" rIns="84521" bIns="84521" numCol="1" spcCol="0" rtlCol="0" fromWordArt="0" anchor="ctr" anchorCtr="0" forceAA="0" compatLnSpc="1">
            <a:prstTxWarp prst="textNoShape">
              <a:avLst/>
            </a:prstTxWarp>
            <a:noAutofit/>
          </a:bodyPr>
          <a:lstStyle/>
          <a:p>
            <a:pPr algn="ctr">
              <a:spcBef>
                <a:spcPts val="235"/>
              </a:spcBef>
              <a:spcAft>
                <a:spcPts val="235"/>
              </a:spcAft>
            </a:pPr>
            <a:endParaRPr lang="en-US" sz="1300" dirty="0" err="1">
              <a:solidFill>
                <a:schemeClr val="bg1"/>
              </a:solidFill>
            </a:endParaRPr>
          </a:p>
        </p:txBody>
      </p:sp>
      <p:sp>
        <p:nvSpPr>
          <p:cNvPr id="3" name="TextBox 2"/>
          <p:cNvSpPr txBox="1"/>
          <p:nvPr/>
        </p:nvSpPr>
        <p:spPr bwMode="gray">
          <a:xfrm>
            <a:off x="4178052" y="2427734"/>
            <a:ext cx="781910" cy="622015"/>
          </a:xfrm>
          <a:prstGeom prst="rect">
            <a:avLst/>
          </a:prstGeom>
          <a:noFill/>
        </p:spPr>
        <p:txBody>
          <a:bodyPr wrap="none" lIns="0" tIns="0" rIns="0" bIns="0" rtlCol="0">
            <a:noAutofit/>
          </a:bodyPr>
          <a:lstStyle/>
          <a:p>
            <a:pPr algn="ctr">
              <a:spcBef>
                <a:spcPts val="235"/>
              </a:spcBef>
              <a:spcAft>
                <a:spcPts val="235"/>
              </a:spcAft>
              <a:buClr>
                <a:schemeClr val="accent1"/>
              </a:buClr>
            </a:pPr>
            <a:r>
              <a:rPr lang="de-DE" sz="2500" b="1" dirty="0">
                <a:solidFill>
                  <a:srgbClr val="412D63"/>
                </a:solidFill>
                <a:latin typeface="Montserrat Extra Bold" panose="00000900000000000000" pitchFamily="2" charset="0"/>
              </a:rPr>
              <a:t>APM</a:t>
            </a:r>
            <a:endParaRPr lang="en-US" sz="2500" b="1" dirty="0" err="1">
              <a:solidFill>
                <a:srgbClr val="412D63"/>
              </a:solidFill>
              <a:latin typeface="Montserrat Extra Bold" panose="00000900000000000000" pitchFamily="2" charset="0"/>
            </a:endParaRPr>
          </a:p>
        </p:txBody>
      </p:sp>
      <p:sp>
        <p:nvSpPr>
          <p:cNvPr id="70" name="Date Placeholder 2"/>
          <p:cNvSpPr>
            <a:spLocks noGrp="1"/>
          </p:cNvSpPr>
          <p:nvPr>
            <p:ph type="dt" sz="half" idx="15"/>
          </p:nvPr>
        </p:nvSpPr>
        <p:spPr>
          <a:xfrm>
            <a:off x="761170" y="4767264"/>
            <a:ext cx="677319" cy="271055"/>
          </a:xfrm>
        </p:spPr>
        <p:txBody>
          <a:bodyPr/>
          <a:lstStyle/>
          <a:p>
            <a:fld id="{F344F11B-FA9B-4208-A1E2-CB7B1BD6694E}" type="datetime1">
              <a:rPr lang="de-DE" smtClean="0"/>
              <a:t>28.04.2017</a:t>
            </a:fld>
            <a:endParaRPr lang="de-DE" dirty="0"/>
          </a:p>
        </p:txBody>
      </p:sp>
      <p:sp>
        <p:nvSpPr>
          <p:cNvPr id="71" name="Slide Number Placeholder 4"/>
          <p:cNvSpPr>
            <a:spLocks noGrp="1"/>
          </p:cNvSpPr>
          <p:nvPr>
            <p:ph type="sldNum" sz="quarter" idx="17"/>
          </p:nvPr>
        </p:nvSpPr>
        <p:spPr>
          <a:xfrm>
            <a:off x="431799" y="4767264"/>
            <a:ext cx="306374" cy="271055"/>
          </a:xfrm>
        </p:spPr>
        <p:txBody>
          <a:bodyPr/>
          <a:lstStyle/>
          <a:p>
            <a:fld id="{7F1AF4CC-B4F1-45E7-8781-FCA25AF1F4E6}" type="slidenum">
              <a:rPr lang="de-DE" smtClean="0"/>
              <a:pPr/>
              <a:t>9</a:t>
            </a:fld>
            <a:endParaRPr lang="de-DE" dirty="0"/>
          </a:p>
        </p:txBody>
      </p:sp>
      <p:graphicFrame>
        <p:nvGraphicFramePr>
          <p:cNvPr id="72" name="Diagram 71"/>
          <p:cNvGraphicFramePr/>
          <p:nvPr>
            <p:extLst>
              <p:ext uri="{D42A27DB-BD31-4B8C-83A1-F6EECF244321}">
                <p14:modId xmlns:p14="http://schemas.microsoft.com/office/powerpoint/2010/main" val="200816019"/>
              </p:ext>
            </p:extLst>
          </p:nvPr>
        </p:nvGraphicFramePr>
        <p:xfrm>
          <a:off x="2355317" y="1158163"/>
          <a:ext cx="1600583" cy="1066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3" name="Group 72"/>
          <p:cNvGrpSpPr/>
          <p:nvPr/>
        </p:nvGrpSpPr>
        <p:grpSpPr>
          <a:xfrm>
            <a:off x="4309227" y="931823"/>
            <a:ext cx="795225" cy="1071123"/>
            <a:chOff x="1047169" y="1828075"/>
            <a:chExt cx="2751505" cy="4512692"/>
          </a:xfrm>
        </p:grpSpPr>
        <p:sp>
          <p:nvSpPr>
            <p:cNvPr id="74" name="Down Arrow 73"/>
            <p:cNvSpPr/>
            <p:nvPr/>
          </p:nvSpPr>
          <p:spPr bwMode="gray">
            <a:xfrm>
              <a:off x="1047170" y="2164303"/>
              <a:ext cx="1800200" cy="4176464"/>
            </a:xfrm>
            <a:prstGeom prst="downArrow">
              <a:avLst>
                <a:gd name="adj1" fmla="val 50000"/>
                <a:gd name="adj2" fmla="val 34057"/>
              </a:avLst>
            </a:prstGeom>
            <a:gradFill flip="none" rotWithShape="1">
              <a:gsLst>
                <a:gs pos="100000">
                  <a:srgbClr val="911919"/>
                </a:gs>
                <a:gs pos="0">
                  <a:srgbClr val="412D63"/>
                </a:gs>
              </a:gsLst>
              <a:lin ang="16200000" scaled="1"/>
              <a:tileRect/>
            </a:gradFill>
            <a:ln w="9525">
              <a:solidFill>
                <a:srgbClr val="412D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grpSp>
          <p:nvGrpSpPr>
            <p:cNvPr id="75" name="Group 74"/>
            <p:cNvGrpSpPr/>
            <p:nvPr/>
          </p:nvGrpSpPr>
          <p:grpSpPr>
            <a:xfrm>
              <a:off x="1047170" y="3435960"/>
              <a:ext cx="2751504" cy="534469"/>
              <a:chOff x="4359538" y="3636616"/>
              <a:chExt cx="2751504" cy="534469"/>
            </a:xfrm>
          </p:grpSpPr>
          <p:sp>
            <p:nvSpPr>
              <p:cNvPr id="101" name="Rounded Rectangle 100"/>
              <p:cNvSpPr/>
              <p:nvPr/>
            </p:nvSpPr>
            <p:spPr bwMode="gray">
              <a:xfrm>
                <a:off x="4359538" y="3636616"/>
                <a:ext cx="2751504" cy="534469"/>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Network</a:t>
                </a:r>
                <a:endParaRPr lang="en-US" sz="500" dirty="0" err="1">
                  <a:solidFill>
                    <a:srgbClr val="412D63"/>
                  </a:solidFill>
                </a:endParaRPr>
              </a:p>
            </p:txBody>
          </p:sp>
          <p:pic>
            <p:nvPicPr>
              <p:cNvPr id="102" name="Picture 9" descr="http://www.sedots.com/images/ea_graphi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10015" y="3708623"/>
                <a:ext cx="450710" cy="390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p:cNvGrpSpPr/>
            <p:nvPr/>
          </p:nvGrpSpPr>
          <p:grpSpPr>
            <a:xfrm>
              <a:off x="1047170" y="4012023"/>
              <a:ext cx="2750117" cy="824296"/>
              <a:chOff x="4359538" y="4212679"/>
              <a:chExt cx="2750117" cy="824296"/>
            </a:xfrm>
          </p:grpSpPr>
          <p:sp>
            <p:nvSpPr>
              <p:cNvPr id="97" name="Rounded Rectangle 96"/>
              <p:cNvSpPr/>
              <p:nvPr/>
            </p:nvSpPr>
            <p:spPr bwMode="gray">
              <a:xfrm>
                <a:off x="4359538" y="4212679"/>
                <a:ext cx="2750117" cy="824296"/>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App</a:t>
                </a:r>
                <a:endParaRPr lang="en-US" sz="500" dirty="0" err="1">
                  <a:solidFill>
                    <a:srgbClr val="412D63"/>
                  </a:solidFill>
                </a:endParaRPr>
              </a:p>
            </p:txBody>
          </p:sp>
          <p:pic>
            <p:nvPicPr>
              <p:cNvPr id="98" name="Picture 5" descr="C:\Users\awe\Downloads\1464700339_code-programming-java-software-develop-command-langu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42189" y="4502861"/>
                <a:ext cx="534114" cy="53411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7" descr="http://www.byte-code.com/images/jboss_logo_li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6642" y="4314937"/>
                <a:ext cx="1167383" cy="38066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https://upload.wikimedia.org/wikipedia/commons/thumb/7/7b/Tomcat-logo.svg/2000px-Tomcat-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2287" y="4284687"/>
                <a:ext cx="574459" cy="382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047170" y="4900993"/>
              <a:ext cx="2742176" cy="623198"/>
              <a:chOff x="4359538" y="5101649"/>
              <a:chExt cx="2742176" cy="623198"/>
            </a:xfrm>
          </p:grpSpPr>
          <p:sp>
            <p:nvSpPr>
              <p:cNvPr id="93" name="Rounded Rectangle 92"/>
              <p:cNvSpPr/>
              <p:nvPr/>
            </p:nvSpPr>
            <p:spPr bwMode="gray">
              <a:xfrm>
                <a:off x="4359538" y="5101649"/>
                <a:ext cx="2742176" cy="623198"/>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System</a:t>
                </a:r>
                <a:endParaRPr lang="en-US" sz="500" dirty="0" err="1">
                  <a:solidFill>
                    <a:srgbClr val="412D63"/>
                  </a:solidFill>
                </a:endParaRPr>
              </a:p>
            </p:txBody>
          </p:sp>
          <p:pic>
            <p:nvPicPr>
              <p:cNvPr id="94"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85168" y="5148783"/>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63621" y="5220974"/>
                <a:ext cx="384545" cy="38454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C:\Users\awe\Documents\Vorträge\Pictures\serv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9029" y="5292799"/>
                <a:ext cx="384545" cy="3845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1047169" y="1828075"/>
              <a:ext cx="2744957" cy="1561664"/>
              <a:chOff x="4359537" y="2028731"/>
              <a:chExt cx="2744957" cy="1561664"/>
            </a:xfrm>
          </p:grpSpPr>
          <p:sp>
            <p:nvSpPr>
              <p:cNvPr id="79" name="Rounded Rectangle 78"/>
              <p:cNvSpPr/>
              <p:nvPr/>
            </p:nvSpPr>
            <p:spPr bwMode="gray">
              <a:xfrm>
                <a:off x="4359537" y="2556495"/>
                <a:ext cx="2744957" cy="1033900"/>
              </a:xfrm>
              <a:prstGeom prst="roundRect">
                <a:avLst/>
              </a:prstGeom>
              <a:gradFill flip="none" rotWithShape="1">
                <a:gsLst>
                  <a:gs pos="0">
                    <a:srgbClr val="B2B2B2">
                      <a:alpha val="25000"/>
                    </a:srgbClr>
                  </a:gs>
                  <a:gs pos="50000">
                    <a:schemeClr val="bg1">
                      <a:alpha val="81000"/>
                    </a:schemeClr>
                  </a:gs>
                  <a:gs pos="100000">
                    <a:srgbClr val="B2B2B2">
                      <a:alpha val="25000"/>
                    </a:srgbClr>
                  </a:gs>
                </a:gsLst>
                <a:lin ang="0" scaled="1"/>
                <a:tileRect/>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108000" rIns="3600" bIns="108000" numCol="1" spcCol="0" rtlCol="0" fromWordArt="0" anchor="ctr" anchorCtr="0" forceAA="0" compatLnSpc="1">
                <a:prstTxWarp prst="textNoShape">
                  <a:avLst/>
                </a:prstTxWarp>
                <a:noAutofit/>
              </a:bodyPr>
              <a:lstStyle/>
              <a:p>
                <a:pPr algn="r">
                  <a:spcBef>
                    <a:spcPts val="235"/>
                  </a:spcBef>
                  <a:spcAft>
                    <a:spcPts val="235"/>
                  </a:spcAft>
                </a:pPr>
                <a:r>
                  <a:rPr lang="de-DE" sz="500" dirty="0">
                    <a:solidFill>
                      <a:srgbClr val="412D63"/>
                    </a:solidFill>
                  </a:rPr>
                  <a:t>Clients</a:t>
                </a:r>
                <a:endParaRPr lang="en-US" sz="500" dirty="0" err="1">
                  <a:solidFill>
                    <a:srgbClr val="412D63"/>
                  </a:solidFill>
                </a:endParaRPr>
              </a:p>
            </p:txBody>
          </p:sp>
          <p:pic>
            <p:nvPicPr>
              <p:cNvPr id="80" name="Picture 3" descr="C:\Users\awe\Downloads\1464700256_29.Mac.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71623" y="2826797"/>
                <a:ext cx="685859" cy="68585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awe\Downloads\1464700237_device-iPhone-smartphone-vertical-glyp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83138" y="2982311"/>
                <a:ext cx="364935" cy="36493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5157482" y="2028731"/>
                <a:ext cx="706606" cy="759388"/>
                <a:chOff x="5281622" y="2067409"/>
                <a:chExt cx="706606" cy="759388"/>
              </a:xfrm>
            </p:grpSpPr>
            <p:pic>
              <p:nvPicPr>
                <p:cNvPr id="87"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41677" y="2067409"/>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81622" y="23782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34022" y="2530658"/>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92089" y="211228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14012" y="2260356"/>
                  <a:ext cx="296139" cy="29613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C:\Users\awe\Documents\Vorträge\Pictures\Us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4925" y="2481025"/>
                  <a:ext cx="296139" cy="29613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Down Arrow 82"/>
              <p:cNvSpPr/>
              <p:nvPr/>
            </p:nvSpPr>
            <p:spPr bwMode="gray">
              <a:xfrm rot="2372797">
                <a:off x="5017303" y="2627663"/>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sp>
            <p:nvSpPr>
              <p:cNvPr id="84" name="Down Arrow 83"/>
              <p:cNvSpPr/>
              <p:nvPr/>
            </p:nvSpPr>
            <p:spPr bwMode="gray">
              <a:xfrm rot="20821684">
                <a:off x="5660034" y="2778665"/>
                <a:ext cx="79963" cy="221647"/>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sp>
            <p:nvSpPr>
              <p:cNvPr id="85" name="Down Arrow 84"/>
              <p:cNvSpPr/>
              <p:nvPr/>
            </p:nvSpPr>
            <p:spPr bwMode="gray">
              <a:xfrm rot="869772">
                <a:off x="5349890" y="2798017"/>
                <a:ext cx="79963" cy="146833"/>
              </a:xfrm>
              <a:prstGeom prst="down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spcBef>
                    <a:spcPts val="235"/>
                  </a:spcBef>
                  <a:spcAft>
                    <a:spcPts val="235"/>
                  </a:spcAft>
                </a:pPr>
                <a:endParaRPr lang="en-US" sz="500" dirty="0" err="1">
                  <a:solidFill>
                    <a:schemeClr val="bg1"/>
                  </a:solidFill>
                </a:endParaRPr>
              </a:p>
            </p:txBody>
          </p:sp>
          <p:pic>
            <p:nvPicPr>
              <p:cNvPr id="86" name="Picture 13" descr="https://d30y9cdsu7xlg0.cloudfront.net/png/16427-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12296" y="3022477"/>
                <a:ext cx="340503" cy="3405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3" name="Group 102"/>
          <p:cNvGrpSpPr/>
          <p:nvPr/>
        </p:nvGrpSpPr>
        <p:grpSpPr>
          <a:xfrm>
            <a:off x="5423182" y="1053407"/>
            <a:ext cx="1165042" cy="1230311"/>
            <a:chOff x="3276207" y="1620297"/>
            <a:chExt cx="4140986" cy="4752622"/>
          </a:xfrm>
        </p:grpSpPr>
        <p:graphicFrame>
          <p:nvGraphicFramePr>
            <p:cNvPr id="104" name="Diagram 103"/>
            <p:cNvGraphicFramePr/>
            <p:nvPr>
              <p:extLst>
                <p:ext uri="{D42A27DB-BD31-4B8C-83A1-F6EECF244321}">
                  <p14:modId xmlns:p14="http://schemas.microsoft.com/office/powerpoint/2010/main" val="874605360"/>
                </p:ext>
              </p:extLst>
            </p:nvPr>
          </p:nvGraphicFramePr>
          <p:xfrm>
            <a:off x="3276207" y="1620297"/>
            <a:ext cx="4140986" cy="475262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05" name="Picture 5" descr="http://icons.iconarchive.com/icons/icons-land/vista-people/128/Office-Customer-Male-Light-ic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690516" y="3996655"/>
              <a:ext cx="1088003" cy="108800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3" descr="http://icons.iconarchive.com/icons/icons-land/vista-people/128/Rest-Person-Coffee-Break-Male-Light-ico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57884" y="2162547"/>
              <a:ext cx="1080120" cy="1080121"/>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Group 106"/>
            <p:cNvGrpSpPr/>
            <p:nvPr/>
          </p:nvGrpSpPr>
          <p:grpSpPr>
            <a:xfrm>
              <a:off x="6184057" y="3924647"/>
              <a:ext cx="1086075" cy="1219201"/>
              <a:chOff x="5301957" y="5436815"/>
              <a:chExt cx="1219200" cy="1326624"/>
            </a:xfrm>
          </p:grpSpPr>
          <p:pic>
            <p:nvPicPr>
              <p:cNvPr id="108" name="Picture 11" descr="http://icons.iconarchive.com/icons/icons-land/vista-people/128/Person-Male-Light-icon.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301957" y="5436815"/>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5" descr="http://icons.iconarchive.com/icons/itzikgur/my-seven/128/Backup-IBM-Server-icon.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698389" y="6073795"/>
                <a:ext cx="689643" cy="68964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0" name="TextBox 109"/>
          <p:cNvSpPr txBox="1"/>
          <p:nvPr/>
        </p:nvSpPr>
        <p:spPr bwMode="gray">
          <a:xfrm>
            <a:off x="431799" y="483518"/>
            <a:ext cx="3301165" cy="269529"/>
          </a:xfrm>
          <a:prstGeom prst="rect">
            <a:avLst/>
          </a:prstGeom>
          <a:noFill/>
        </p:spPr>
        <p:txBody>
          <a:bodyPr wrap="none" lIns="0" tIns="0" rIns="0" bIns="0" rtlCol="0">
            <a:noAutofit/>
          </a:bodyPr>
          <a:lstStyle/>
          <a:p>
            <a:pPr>
              <a:spcBef>
                <a:spcPts val="300"/>
              </a:spcBef>
              <a:spcAft>
                <a:spcPts val="300"/>
              </a:spcAft>
              <a:buClr>
                <a:schemeClr val="accent1"/>
              </a:buClr>
            </a:pPr>
            <a:r>
              <a:rPr lang="de-DE" b="1" dirty="0" smtClean="0">
                <a:solidFill>
                  <a:srgbClr val="FFFFFF"/>
                </a:solidFill>
                <a:latin typeface="Montserrat Ultra Light" panose="00000300000000000000" pitchFamily="2" charset="0"/>
              </a:rPr>
              <a:t>… i</a:t>
            </a:r>
            <a:r>
              <a:rPr lang="de-DE" sz="1600" b="1" dirty="0" smtClean="0">
                <a:solidFill>
                  <a:srgbClr val="FFFFFF"/>
                </a:solidFill>
                <a:latin typeface="Montserrat Ultra Light" panose="00000300000000000000" pitchFamily="2" charset="0"/>
              </a:rPr>
              <a:t>st Vielseitig und Komplex!</a:t>
            </a:r>
            <a:endParaRPr lang="en-US" sz="1600" b="1" dirty="0" err="1" smtClean="0">
              <a:solidFill>
                <a:srgbClr val="FFFFFF"/>
              </a:solidFill>
              <a:latin typeface="Montserrat Ultra Light" panose="00000300000000000000" pitchFamily="2" charset="0"/>
            </a:endParaRPr>
          </a:p>
        </p:txBody>
      </p:sp>
      <p:sp>
        <p:nvSpPr>
          <p:cNvPr id="2" name="Footer Placeholder 1"/>
          <p:cNvSpPr>
            <a:spLocks noGrp="1"/>
          </p:cNvSpPr>
          <p:nvPr>
            <p:ph type="ftr" sz="quarter" idx="16"/>
          </p:nvPr>
        </p:nvSpPr>
        <p:spPr/>
        <p:txBody>
          <a:bodyPr/>
          <a:lstStyle/>
          <a:p>
            <a:r>
              <a:rPr lang="de-DE" smtClean="0"/>
              <a:t>inspectIT - Die offene Alternative für APM</a:t>
            </a:r>
            <a:endParaRPr lang="de-DE" dirty="0"/>
          </a:p>
        </p:txBody>
      </p:sp>
    </p:spTree>
    <p:extLst>
      <p:ext uri="{BB962C8B-B14F-4D97-AF65-F5344CB8AC3E}">
        <p14:creationId xmlns:p14="http://schemas.microsoft.com/office/powerpoint/2010/main" val="47900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d6e59762aa653a4be0b9b6f9d95ea4f766142"/>
</p:tagLst>
</file>

<file path=ppt/tags/tag2.xml><?xml version="1.0" encoding="utf-8"?>
<p:tagLst xmlns:a="http://schemas.openxmlformats.org/drawingml/2006/main" xmlns:r="http://schemas.openxmlformats.org/officeDocument/2006/relationships" xmlns:p="http://schemas.openxmlformats.org/presentationml/2006/main">
  <p:tag name="TIMING" val="|26.8|43.5"/>
</p:tagLst>
</file>

<file path=ppt/tags/tag3.xml><?xml version="1.0" encoding="utf-8"?>
<p:tagLst xmlns:a="http://schemas.openxmlformats.org/drawingml/2006/main" xmlns:r="http://schemas.openxmlformats.org/officeDocument/2006/relationships" xmlns:p="http://schemas.openxmlformats.org/presentationml/2006/main">
  <p:tag name="TIMING" val="|19.7|25.9|54.7|1.3"/>
</p:tagLst>
</file>

<file path=ppt/theme/_rels/theme3.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Powerpoint_Template_inspectIT_color_16x9_DE">
  <a:themeElements>
    <a:clrScheme name="inspectIT Theme">
      <a:dk1>
        <a:srgbClr val="412D63"/>
      </a:dk1>
      <a:lt1>
        <a:sysClr val="window" lastClr="FFFFFF"/>
      </a:lt1>
      <a:dk2>
        <a:srgbClr val="781904"/>
      </a:dk2>
      <a:lt2>
        <a:srgbClr val="FFFFFF"/>
      </a:lt2>
      <a:accent1>
        <a:srgbClr val="412D63"/>
      </a:accent1>
      <a:accent2>
        <a:srgbClr val="781904"/>
      </a:accent2>
      <a:accent3>
        <a:srgbClr val="C0C0C0"/>
      </a:accent3>
      <a:accent4>
        <a:srgbClr val="FFFFFF"/>
      </a:accent4>
      <a:accent5>
        <a:srgbClr val="D6CCE8"/>
      </a:accent5>
      <a:accent6>
        <a:srgbClr val="A5A5A5"/>
      </a:accent6>
      <a:hlink>
        <a:srgbClr val="FFFFFF"/>
      </a:hlink>
      <a:folHlink>
        <a:srgbClr val="A5A5A5"/>
      </a:folHlink>
    </a:clrScheme>
    <a:fontScheme name="inspectIT Fonts">
      <a:majorFont>
        <a:latin typeface="Montserrat Semi Bold"/>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solidFill>
            <a:schemeClr val="accent1"/>
          </a:solid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285750" indent="-285750">
          <a:spcBef>
            <a:spcPts val="300"/>
          </a:spcBef>
          <a:spcAft>
            <a:spcPts val="300"/>
          </a:spcAft>
          <a:buClr>
            <a:schemeClr val="accent1"/>
          </a:buClr>
          <a:buFont typeface="Wingdings" panose="05000000000000000000" pitchFamily="2" charset="2"/>
          <a:buChar char="§"/>
          <a:defRPr sz="1600" dirty="0" err="1" smtClean="0"/>
        </a:defPPr>
      </a:lstStyle>
    </a:txDef>
  </a:objectDefaults>
  <a:extraClrSchemeLst/>
</a:theme>
</file>

<file path=ppt/theme/theme2.xml><?xml version="1.0" encoding="utf-8"?>
<a:theme xmlns:a="http://schemas.openxmlformats.org/drawingml/2006/main" name="Larissa">
  <a:themeElements>
    <a:clrScheme name="NOVATEC">
      <a:dk1>
        <a:sysClr val="windowText" lastClr="000000"/>
      </a:dk1>
      <a:lt1>
        <a:sysClr val="window" lastClr="FFFFFF"/>
      </a:lt1>
      <a:dk2>
        <a:srgbClr val="004A8C"/>
      </a:dk2>
      <a:lt2>
        <a:srgbClr val="929395"/>
      </a:lt2>
      <a:accent1>
        <a:srgbClr val="FFAA00"/>
      </a:accent1>
      <a:accent2>
        <a:srgbClr val="00AAF0"/>
      </a:accent2>
      <a:accent3>
        <a:srgbClr val="FF6600"/>
      </a:accent3>
      <a:accent4>
        <a:srgbClr val="649114"/>
      </a:accent4>
      <a:accent5>
        <a:srgbClr val="1E5A64"/>
      </a:accent5>
      <a:accent6>
        <a:srgbClr val="F0320A"/>
      </a:accent6>
      <a:hlink>
        <a:srgbClr val="000000"/>
      </a:hlink>
      <a:folHlink>
        <a:srgbClr val="000000"/>
      </a:folHlink>
    </a:clrScheme>
    <a:fontScheme name="NOVATEC">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9525">
          <a:solidFill>
            <a:schemeClr val="tx2"/>
          </a:solid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spcBef>
            <a:spcPts val="200"/>
          </a:spcBef>
          <a:spcAft>
            <a:spcPts val="2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0" tIns="0" rIns="0" bIns="0" rtlCol="0">
        <a:noAutofit/>
      </a:bodyPr>
      <a:lstStyle>
        <a:defPPr marL="285750" indent="-285750">
          <a:spcBef>
            <a:spcPts val="300"/>
          </a:spcBef>
          <a:spcAft>
            <a:spcPts val="300"/>
          </a:spcAft>
          <a:buClr>
            <a:schemeClr val="tx2"/>
          </a:buClr>
          <a:buFont typeface="Wingdings" panose="05000000000000000000" pitchFamily="2" charset="2"/>
          <a:buChar char="§"/>
          <a:defRPr sz="1600" dirty="0" err="1" smtClean="0"/>
        </a:defPPr>
      </a:lstStyle>
    </a:txDef>
  </a:objectDefaults>
  <a:extraClrSchemeLst/>
</a:theme>
</file>

<file path=ppt/theme/theme3.xml><?xml version="1.0" encoding="utf-8"?>
<a:theme xmlns:a="http://schemas.openxmlformats.org/drawingml/2006/main" name="Larissa">
  <a:themeElements>
    <a:clrScheme name="NOVATEC">
      <a:dk1>
        <a:sysClr val="windowText" lastClr="000000"/>
      </a:dk1>
      <a:lt1>
        <a:sysClr val="window" lastClr="FFFFFF"/>
      </a:lt1>
      <a:dk2>
        <a:srgbClr val="004A8C"/>
      </a:dk2>
      <a:lt2>
        <a:srgbClr val="929395"/>
      </a:lt2>
      <a:accent1>
        <a:srgbClr val="FFAA00"/>
      </a:accent1>
      <a:accent2>
        <a:srgbClr val="00AAF0"/>
      </a:accent2>
      <a:accent3>
        <a:srgbClr val="FF6600"/>
      </a:accent3>
      <a:accent4>
        <a:srgbClr val="649114"/>
      </a:accent4>
      <a:accent5>
        <a:srgbClr val="1E5A64"/>
      </a:accent5>
      <a:accent6>
        <a:srgbClr val="F0320A"/>
      </a:accent6>
      <a:hlink>
        <a:srgbClr val="000000"/>
      </a:hlink>
      <a:folHlink>
        <a:srgbClr val="000000"/>
      </a:folHlink>
    </a:clrScheme>
    <a:fontScheme name="NOVATEC">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w="9525">
          <a:solidFill>
            <a:schemeClr val="tx2"/>
          </a:solid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spcBef>
            <a:spcPts val="200"/>
          </a:spcBef>
          <a:spcAft>
            <a:spcPts val="2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Blip>
            <a:blip xmlns:r="http://schemas.openxmlformats.org/officeDocument/2006/relationships" r:embed="rId1"/>
          </a:buBlip>
          <a:defRPr sz="12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Powerpoint_Template_NovaTec_16x9_DE</Template>
  <TotalTime>0</TotalTime>
  <Words>1543</Words>
  <Application>Microsoft Office PowerPoint</Application>
  <PresentationFormat>On-screen Show (16:9)</PresentationFormat>
  <Paragraphs>417</Paragraphs>
  <Slides>33</Slides>
  <Notes>12</Notes>
  <HiddenSlides>3</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Powerpoint_Template_inspectIT_color_16x9_DE</vt:lpstr>
      <vt:lpstr>PowerPoint Presentation</vt:lpstr>
      <vt:lpstr>Ellen DeGeneres‘ Oscars selfie überfordert Twitter</vt:lpstr>
      <vt:lpstr>Bewiesener Zusammenhang zwischen Business Value und Performance</vt:lpstr>
      <vt:lpstr>Aus persönlichem Anlass: Spiegel Online 28.03.2017</vt:lpstr>
      <vt:lpstr>Take Away</vt:lpstr>
      <vt:lpstr>Das NovaTec APM Team</vt:lpstr>
      <vt:lpstr>Application Performance Management</vt:lpstr>
      <vt:lpstr>Application Performance Management …</vt:lpstr>
      <vt:lpstr>Application Performance Management …</vt:lpstr>
      <vt:lpstr>inspectIT Die Open Source APM Lösung</vt:lpstr>
      <vt:lpstr>Vereinfachtes APM Szenario</vt:lpstr>
      <vt:lpstr>Das inspectIT Ökosystem</vt:lpstr>
      <vt:lpstr>Monitoring im Betrieb</vt:lpstr>
      <vt:lpstr>Monitoring im Betrieb</vt:lpstr>
      <vt:lpstr>Monitoring im Betrieb</vt:lpstr>
      <vt:lpstr>Datenanalyse &amp; Problemdiagnose</vt:lpstr>
      <vt:lpstr>Datenanalyse &amp; Problemdiagnose</vt:lpstr>
      <vt:lpstr>Configuration</vt:lpstr>
      <vt:lpstr>Configuration</vt:lpstr>
      <vt:lpstr>inspectIT &amp; Continuous Integration</vt:lpstr>
      <vt:lpstr>Ausblick</vt:lpstr>
      <vt:lpstr>Prototyp : Inter-JVM Tracing</vt:lpstr>
      <vt:lpstr>Prototyp : Browser Agent</vt:lpstr>
      <vt:lpstr>Prototyp : iOS Agent</vt:lpstr>
      <vt:lpstr>Fragen … ?</vt:lpstr>
      <vt:lpstr>Nachteile kommerzieller APM Werkzeuge</vt:lpstr>
      <vt:lpstr>Open Source Werkzeuge im APM-Bereich</vt:lpstr>
      <vt:lpstr>Datenanalyse &amp; Problemdiagnose</vt:lpstr>
      <vt:lpstr>Configuration</vt:lpstr>
      <vt:lpstr>inspectIT – qualitativ und verwendbar</vt:lpstr>
      <vt:lpstr>Monitoring im Betrieb</vt:lpstr>
      <vt:lpstr>Kommerzielle APM Werkzeuge</vt:lpstr>
      <vt:lpstr>What is inspectIT?</vt:lpstr>
    </vt:vector>
  </TitlesOfParts>
  <Company>NovaTec Consulting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mma</dc:creator>
  <cp:lastModifiedBy>TecAdmin</cp:lastModifiedBy>
  <cp:revision>424</cp:revision>
  <cp:lastPrinted>2014-09-22T14:15:15Z</cp:lastPrinted>
  <dcterms:created xsi:type="dcterms:W3CDTF">2016-01-11T12:55:31Z</dcterms:created>
  <dcterms:modified xsi:type="dcterms:W3CDTF">2017-04-28T06:45:21Z</dcterms:modified>
</cp:coreProperties>
</file>